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75" r:id="rId3"/>
    <p:sldId id="259" r:id="rId4"/>
    <p:sldId id="257" r:id="rId5"/>
    <p:sldId id="260" r:id="rId6"/>
    <p:sldId id="262" r:id="rId7"/>
    <p:sldId id="261" r:id="rId8"/>
    <p:sldId id="263" r:id="rId9"/>
    <p:sldId id="264" r:id="rId10"/>
    <p:sldId id="265" r:id="rId11"/>
    <p:sldId id="267" r:id="rId12"/>
    <p:sldId id="269" r:id="rId13"/>
    <p:sldId id="268" r:id="rId14"/>
    <p:sldId id="270" r:id="rId15"/>
    <p:sldId id="271" r:id="rId16"/>
    <p:sldId id="277" r:id="rId17"/>
    <p:sldId id="278" r:id="rId18"/>
    <p:sldId id="279" r:id="rId19"/>
    <p:sldId id="272" r:id="rId20"/>
    <p:sldId id="280" r:id="rId21"/>
    <p:sldId id="274" r:id="rId2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奥村牧人" initials="連携協力" lastIdx="1" clrIdx="0">
    <p:extLst>
      <p:ext uri="{19B8F6BF-5375-455C-9EA6-DF929625EA0E}">
        <p15:presenceInfo xmlns:p15="http://schemas.microsoft.com/office/powerpoint/2012/main" userId="奥村牧人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2" d="100"/>
          <a:sy n="52" d="100"/>
        </p:scale>
        <p:origin x="22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EF911-DA4D-45E4-9277-9222C16A95F2}" type="datetimeFigureOut">
              <a:rPr kumimoji="1" lang="ja-JP" altLang="en-US" smtClean="0"/>
              <a:t>2021/9/7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1AA68-F08B-41DF-8446-F1EF115C8C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714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F993-CA66-494A-8FAC-C29D3692C0D1}" type="datetime1">
              <a:rPr kumimoji="1" lang="ja-JP" altLang="en-US" smtClean="0"/>
              <a:t>2021/9/7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062BB3F2-99CA-414A-8538-064D802FD24F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105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D549-2EFA-4397-B6B3-881DAB1E7A59}" type="datetime1">
              <a:rPr kumimoji="1" lang="ja-JP" altLang="en-US" smtClean="0"/>
              <a:t>2021/9/7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062BB3F2-99CA-414A-8538-064D802FD24F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8187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A54E-3CDB-43C9-BE89-B433BDC36078}" type="datetime1">
              <a:rPr kumimoji="1" lang="ja-JP" altLang="en-US" smtClean="0"/>
              <a:t>2021/9/7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692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D84C6-83D9-45B1-B162-0590ED39252E}" type="datetime1">
              <a:rPr kumimoji="1" lang="ja-JP" altLang="en-US" smtClean="0"/>
              <a:t>2021/9/7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5735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37B00-BBD7-445C-BE3D-8877CEA2A129}" type="datetime1">
              <a:rPr kumimoji="1" lang="ja-JP" altLang="en-US" smtClean="0"/>
              <a:t>2021/9/7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151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0D7C-9315-4F8A-9EBC-4796677C0D4E}" type="datetime1">
              <a:rPr kumimoji="1" lang="ja-JP" altLang="en-US" smtClean="0"/>
              <a:t>2021/9/7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825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B509-CC24-4B02-A54B-C0C163960ACD}" type="datetime1">
              <a:rPr kumimoji="1" lang="ja-JP" altLang="en-US" smtClean="0"/>
              <a:t>2021/9/7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16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8193B-6B0C-4667-BEB3-69C95D002EC0}" type="datetime1">
              <a:rPr kumimoji="1" lang="ja-JP" altLang="en-US" smtClean="0"/>
              <a:t>2021/9/7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3025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A1513-2697-4F82-B136-0AC97B2EC52A}" type="datetime1">
              <a:rPr kumimoji="1" lang="ja-JP" altLang="en-US" smtClean="0"/>
              <a:t>2021/9/7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153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7FB7-3FEE-4591-A33F-250CCA067DAA}" type="datetime1">
              <a:rPr kumimoji="1" lang="ja-JP" altLang="en-US" smtClean="0"/>
              <a:t>2021/9/7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231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92AE3-92C5-47CD-86CD-DCF9ED1D5C7C}" type="datetime1">
              <a:rPr kumimoji="1" lang="ja-JP" altLang="en-US" smtClean="0"/>
              <a:t>2021/9/7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666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B4EB9-EB44-452E-B8DB-91C9F81A3231}" type="datetime1">
              <a:rPr kumimoji="1" lang="ja-JP" altLang="en-US" smtClean="0"/>
              <a:t>2021/9/7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BB3F2-99CA-414A-8538-064D802FD2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161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4.0/deed.ja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jpsearch.go.jp/gallery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psearch.go.jp/gallery/jpsutilization-B1MbxzaBPoB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jpsearch.go.jp/gallery/jpsutilization-B1MbxzaBPoB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jpsearch.go.jp/workspace/jpsutilization-workspace0818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hyperlink" Target="https://jpsearch.go.jp/workspace/jpsutilization-workspace081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o2jQiZg2Ng" TargetMode="External"/><Relationship Id="rId2" Type="http://schemas.openxmlformats.org/officeDocument/2006/relationships/hyperlink" Target="https://jpsearch.go.jp/static/pdf/usecase/manual_202104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jpsearch.go.jp/gallery/jpsutilization-B1MbxzaBPoB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sz="2500" dirty="0" smtClean="0"/>
              <a:t>令和</a:t>
            </a:r>
            <a:r>
              <a:rPr kumimoji="1" lang="en-US" altLang="ja-JP" sz="2500" dirty="0" smtClean="0"/>
              <a:t>3</a:t>
            </a:r>
            <a:r>
              <a:rPr kumimoji="1" lang="ja-JP" altLang="en-US" sz="2500" dirty="0" smtClean="0"/>
              <a:t>年度こども霞が関見学デー</a:t>
            </a:r>
            <a:r>
              <a:rPr kumimoji="1" lang="en-US" altLang="ja-JP" sz="3000" dirty="0" smtClean="0"/>
              <a:t/>
            </a:r>
            <a:br>
              <a:rPr kumimoji="1" lang="en-US" altLang="ja-JP" sz="3000" dirty="0" smtClean="0"/>
            </a:br>
            <a:r>
              <a:rPr lang="en-US" altLang="ja-JP" sz="3000" dirty="0"/>
              <a:t/>
            </a:r>
            <a:br>
              <a:rPr lang="en-US" altLang="ja-JP" sz="3000" dirty="0"/>
            </a:br>
            <a:r>
              <a:rPr lang="ja-JP" altLang="en-US" sz="3700" dirty="0" smtClean="0"/>
              <a:t>電子展示を作ってみよう！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制作マニュアル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430416"/>
            <a:ext cx="5143500" cy="2164184"/>
          </a:xfrm>
        </p:spPr>
        <p:txBody>
          <a:bodyPr>
            <a:normAutofit fontScale="92500" lnSpcReduction="10000"/>
          </a:bodyPr>
          <a:lstStyle/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令和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年</a:t>
            </a:r>
            <a:r>
              <a:rPr kumimoji="1" lang="en-US" altLang="ja-JP" dirty="0" smtClean="0"/>
              <a:t>8</a:t>
            </a:r>
            <a:r>
              <a:rPr kumimoji="1" lang="ja-JP" altLang="en-US" dirty="0" smtClean="0"/>
              <a:t>月</a:t>
            </a:r>
            <a:r>
              <a:rPr kumimoji="1" lang="en-US" altLang="ja-JP" dirty="0" smtClean="0"/>
              <a:t>18</a:t>
            </a:r>
            <a:r>
              <a:rPr kumimoji="1" lang="ja-JP" altLang="en-US" dirty="0" smtClean="0"/>
              <a:t>日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令和</a:t>
            </a:r>
            <a:r>
              <a:rPr lang="en-US" altLang="ja-JP" dirty="0" smtClean="0"/>
              <a:t>3</a:t>
            </a:r>
            <a:r>
              <a:rPr lang="ja-JP" altLang="en-US" dirty="0" smtClean="0"/>
              <a:t>年</a:t>
            </a:r>
            <a:r>
              <a:rPr lang="en-US" altLang="ja-JP" dirty="0" smtClean="0"/>
              <a:t>8</a:t>
            </a:r>
            <a:r>
              <a:rPr lang="ja-JP" altLang="en-US" dirty="0" smtClean="0"/>
              <a:t>月</a:t>
            </a:r>
            <a:r>
              <a:rPr lang="en-US" altLang="ja-JP" dirty="0" smtClean="0"/>
              <a:t>19</a:t>
            </a:r>
            <a:r>
              <a:rPr lang="ja-JP" altLang="en-US" dirty="0" smtClean="0"/>
              <a:t>日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国立国会図書館</a:t>
            </a:r>
            <a:endParaRPr kumimoji="1" lang="ja-JP" altLang="en-US" dirty="0"/>
          </a:p>
        </p:txBody>
      </p:sp>
      <p:pic>
        <p:nvPicPr>
          <p:cNvPr id="1026" name="Picture 2" descr="https://jpsearch.go.jp/image/jpsutilization-aGBQrzmWpVZ-6gJDXWdEnZD_m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815" y="308768"/>
            <a:ext cx="4346369" cy="249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251535" y="9240812"/>
            <a:ext cx="5603000" cy="408572"/>
            <a:chOff x="223023" y="7900981"/>
            <a:chExt cx="5603000" cy="408572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3023" y="7900981"/>
              <a:ext cx="1148571" cy="408572"/>
            </a:xfrm>
            <a:prstGeom prst="rect">
              <a:avLst/>
            </a:prstGeom>
          </p:spPr>
        </p:pic>
        <p:sp>
          <p:nvSpPr>
            <p:cNvPr id="8" name="テキスト ボックス 7"/>
            <p:cNvSpPr txBox="1"/>
            <p:nvPr/>
          </p:nvSpPr>
          <p:spPr>
            <a:xfrm>
              <a:off x="1371595" y="8032554"/>
              <a:ext cx="44544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dirty="0" smtClean="0"/>
                <a:t>この資料は、</a:t>
              </a:r>
              <a:r>
                <a:rPr kumimoji="1" lang="ja-JP" altLang="en-US" sz="800" dirty="0" smtClean="0">
                  <a:hlinkClick r:id="rId4"/>
                </a:rPr>
                <a:t>クリエイティブ・コモンズ表示</a:t>
              </a:r>
              <a:r>
                <a:rPr kumimoji="1" lang="en-US" altLang="ja-JP" sz="800" dirty="0" smtClean="0">
                  <a:hlinkClick r:id="rId4"/>
                </a:rPr>
                <a:t>4.0</a:t>
              </a:r>
              <a:r>
                <a:rPr kumimoji="1" lang="ja-JP" altLang="en-US" sz="800" dirty="0" smtClean="0">
                  <a:hlinkClick r:id="rId4"/>
                </a:rPr>
                <a:t>国際ライセンス</a:t>
              </a:r>
              <a:r>
                <a:rPr kumimoji="1" lang="ja-JP" altLang="en-US" sz="800" dirty="0" smtClean="0"/>
                <a:t>の下に提供されています。</a:t>
              </a:r>
              <a:endParaRPr kumimoji="1" lang="ja-JP" altLang="en-US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62010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電子展示とは？・・・・・・・・・・・・ ３</a:t>
            </a:r>
            <a:endParaRPr kumimoji="1" lang="en-US" altLang="ja-JP" dirty="0" smtClean="0"/>
          </a:p>
          <a:p>
            <a:r>
              <a:rPr lang="ja-JP" altLang="en-US" dirty="0" smtClean="0"/>
              <a:t>スケジュール・・・・・・・・・・・・・ ４</a:t>
            </a:r>
            <a:endParaRPr lang="en-US" altLang="ja-JP" dirty="0" smtClean="0"/>
          </a:p>
          <a:p>
            <a:r>
              <a:rPr lang="ja-JP" altLang="en-US" dirty="0" smtClean="0"/>
              <a:t>使用できるブラウザ・・・・・・・・・・ ４</a:t>
            </a:r>
            <a:endParaRPr lang="en-US" altLang="ja-JP" dirty="0" smtClean="0"/>
          </a:p>
          <a:p>
            <a:r>
              <a:rPr lang="en-US" altLang="ja-JP" dirty="0" smtClean="0"/>
              <a:t>【</a:t>
            </a:r>
            <a:r>
              <a:rPr lang="ja-JP" altLang="en-US" dirty="0" smtClean="0"/>
              <a:t>ステップ０</a:t>
            </a:r>
            <a:r>
              <a:rPr lang="en-US" altLang="ja-JP" dirty="0" smtClean="0"/>
              <a:t>】</a:t>
            </a:r>
            <a:r>
              <a:rPr lang="ja-JP" altLang="en-US" dirty="0" smtClean="0"/>
              <a:t>ページを開く・・・・・・ ５</a:t>
            </a:r>
            <a:endParaRPr lang="en-US" altLang="ja-JP" dirty="0" smtClean="0"/>
          </a:p>
          <a:p>
            <a:r>
              <a:rPr lang="en-US" altLang="ja-JP" dirty="0" smtClean="0"/>
              <a:t>【</a:t>
            </a:r>
            <a:r>
              <a:rPr lang="ja-JP" altLang="en-US" dirty="0" smtClean="0"/>
              <a:t>ステップ１</a:t>
            </a:r>
            <a:r>
              <a:rPr lang="en-US" altLang="ja-JP" dirty="0" smtClean="0"/>
              <a:t>】</a:t>
            </a:r>
            <a:r>
              <a:rPr lang="ja-JP" altLang="en-US" dirty="0" smtClean="0"/>
              <a:t>探す・・・・・・・・・・ ６</a:t>
            </a:r>
            <a:endParaRPr lang="en-US" altLang="ja-JP" dirty="0" smtClean="0"/>
          </a:p>
          <a:p>
            <a:r>
              <a:rPr lang="en-US" altLang="ja-JP" dirty="0" smtClean="0"/>
              <a:t>【</a:t>
            </a:r>
            <a:r>
              <a:rPr lang="ja-JP" altLang="en-US" dirty="0" smtClean="0"/>
              <a:t>ステップ２</a:t>
            </a:r>
            <a:r>
              <a:rPr lang="en-US" altLang="ja-JP" dirty="0" smtClean="0"/>
              <a:t>】</a:t>
            </a:r>
            <a:r>
              <a:rPr lang="ja-JP" altLang="en-US" dirty="0" smtClean="0"/>
              <a:t>集める・・・・・・・・・ ８</a:t>
            </a:r>
            <a:endParaRPr lang="en-US" altLang="ja-JP" dirty="0" smtClean="0"/>
          </a:p>
          <a:p>
            <a:r>
              <a:rPr lang="en-US" altLang="ja-JP" dirty="0" smtClean="0"/>
              <a:t>【</a:t>
            </a:r>
            <a:r>
              <a:rPr lang="ja-JP" altLang="en-US" dirty="0" smtClean="0"/>
              <a:t>ステップ３</a:t>
            </a:r>
            <a:r>
              <a:rPr lang="en-US" altLang="ja-JP" dirty="0" smtClean="0"/>
              <a:t>】</a:t>
            </a:r>
            <a:r>
              <a:rPr lang="ja-JP" altLang="en-US" dirty="0" smtClean="0"/>
              <a:t>まとめる・・・・・・・・ ９</a:t>
            </a:r>
            <a:endParaRPr lang="en-US" altLang="ja-JP" dirty="0" smtClean="0"/>
          </a:p>
          <a:p>
            <a:r>
              <a:rPr lang="en-US" altLang="ja-JP" dirty="0" smtClean="0"/>
              <a:t>【</a:t>
            </a:r>
            <a:r>
              <a:rPr lang="ja-JP" altLang="en-US" dirty="0" smtClean="0"/>
              <a:t>時間があれば取り組もう</a:t>
            </a:r>
            <a:r>
              <a:rPr lang="en-US" altLang="ja-JP" dirty="0" smtClean="0"/>
              <a:t>】</a:t>
            </a:r>
            <a:r>
              <a:rPr lang="ja-JP" altLang="en-US" dirty="0" smtClean="0"/>
              <a:t>・・・・・・ </a:t>
            </a:r>
            <a:r>
              <a:rPr lang="en-US" altLang="ja-JP" dirty="0" smtClean="0">
                <a:latin typeface="+mn-ea"/>
              </a:rPr>
              <a:t>14</a:t>
            </a:r>
          </a:p>
          <a:p>
            <a:r>
              <a:rPr lang="ja-JP" altLang="en-US" dirty="0" smtClean="0"/>
              <a:t>完成！</a:t>
            </a:r>
            <a:r>
              <a:rPr lang="ja-JP" altLang="en-US" dirty="0"/>
              <a:t> ・・・・・・・・・・・・</a:t>
            </a:r>
            <a:r>
              <a:rPr lang="ja-JP" altLang="en-US" dirty="0" smtClean="0"/>
              <a:t>・・・・</a:t>
            </a:r>
            <a:r>
              <a:rPr lang="en-US" altLang="ja-JP" dirty="0" smtClean="0">
                <a:latin typeface="+mn-ea"/>
              </a:rPr>
              <a:t>19</a:t>
            </a:r>
          </a:p>
          <a:p>
            <a:r>
              <a:rPr lang="en-US" altLang="ja-JP" dirty="0" smtClean="0"/>
              <a:t>【</a:t>
            </a:r>
            <a:r>
              <a:rPr lang="ja-JP" altLang="en-US" dirty="0" smtClean="0"/>
              <a:t>こんなときは</a:t>
            </a:r>
            <a:r>
              <a:rPr lang="en-US" altLang="ja-JP" dirty="0" smtClean="0"/>
              <a:t>…】</a:t>
            </a:r>
            <a:r>
              <a:rPr lang="ja-JP" altLang="en-US" dirty="0" smtClean="0"/>
              <a:t>・・・・・・・・・・  </a:t>
            </a:r>
            <a:r>
              <a:rPr lang="en-US" altLang="ja-JP" dirty="0" smtClean="0">
                <a:latin typeface="+mn-ea"/>
              </a:rPr>
              <a:t>20</a:t>
            </a:r>
            <a:endParaRPr lang="en-US" altLang="ja-JP" dirty="0" smtClean="0">
              <a:latin typeface="+mn-e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217374" y="9117187"/>
            <a:ext cx="508227" cy="527403"/>
          </a:xfrm>
        </p:spPr>
        <p:txBody>
          <a:bodyPr/>
          <a:lstStyle/>
          <a:p>
            <a:fld id="{062BB3F2-99CA-414A-8538-064D802FD24F}" type="slidenum">
              <a:rPr kumimoji="1" lang="ja-JP" altLang="en-US" smtClean="0"/>
              <a:pPr/>
              <a:t>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7409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802631"/>
          </a:xfrm>
        </p:spPr>
        <p:txBody>
          <a:bodyPr/>
          <a:lstStyle/>
          <a:p>
            <a:r>
              <a:rPr kumimoji="1" lang="ja-JP" altLang="en-US" dirty="0" smtClean="0"/>
              <a:t>電子展示とは？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1330036"/>
            <a:ext cx="5915025" cy="759224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ja-JP" altLang="en-US" sz="2400" dirty="0" smtClean="0"/>
              <a:t>ジャパンサーチでは、本や美術品などのコンテンツを紹介する電子展示「ギャラリー」をご提供しています。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lang="en-US" altLang="ja-JP" sz="2400" dirty="0">
                <a:hlinkClick r:id="rId2"/>
              </a:rPr>
              <a:t>https://jpsearch.go.jp/gallery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n"/>
            </a:pPr>
            <a:endParaRPr kumimoji="1" lang="en-US" altLang="ja-JP" sz="2400" dirty="0"/>
          </a:p>
          <a:p>
            <a:pPr>
              <a:buFont typeface="Wingdings" panose="05000000000000000000" pitchFamily="2" charset="2"/>
              <a:buChar char="n"/>
            </a:pP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n"/>
            </a:pPr>
            <a:endParaRPr kumimoji="1" lang="en-US" altLang="ja-JP" sz="2400" dirty="0"/>
          </a:p>
          <a:p>
            <a:pPr>
              <a:buFont typeface="Wingdings" panose="05000000000000000000" pitchFamily="2" charset="2"/>
              <a:buChar char="n"/>
            </a:pP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n"/>
            </a:pPr>
            <a:endParaRPr kumimoji="1" lang="en-US" altLang="ja-JP" sz="2400" dirty="0"/>
          </a:p>
          <a:p>
            <a:pPr>
              <a:buFont typeface="Wingdings" panose="05000000000000000000" pitchFamily="2" charset="2"/>
              <a:buChar char="n"/>
            </a:pPr>
            <a:endParaRPr kumimoji="1" lang="en-US" altLang="ja-JP" sz="2400" dirty="0"/>
          </a:p>
          <a:p>
            <a:pPr>
              <a:buFont typeface="Wingdings" panose="05000000000000000000" pitchFamily="2" charset="2"/>
              <a:buChar char="n"/>
            </a:pPr>
            <a:r>
              <a:rPr kumimoji="1" lang="ja-JP" altLang="en-US" sz="2400" dirty="0" smtClean="0"/>
              <a:t>皆さんも、自分の好きなテーマで自分だけのギャラリーを制作してみましょう！</a:t>
            </a:r>
            <a:endParaRPr kumimoji="1" lang="ja-JP" altLang="en-US" sz="2400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188308" y="2952414"/>
            <a:ext cx="6198205" cy="1992117"/>
            <a:chOff x="188308" y="2750533"/>
            <a:chExt cx="6198205" cy="1992117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 rotWithShape="1">
            <a:blip r:embed="rId3"/>
            <a:srcRect b="48947"/>
            <a:stretch/>
          </p:blipFill>
          <p:spPr>
            <a:xfrm>
              <a:off x="188308" y="2750533"/>
              <a:ext cx="6198205" cy="1548334"/>
            </a:xfrm>
            <a:prstGeom prst="rect">
              <a:avLst/>
            </a:prstGeom>
          </p:spPr>
        </p:pic>
        <p:sp>
          <p:nvSpPr>
            <p:cNvPr id="6" name="テキスト ボックス 5"/>
            <p:cNvSpPr txBox="1"/>
            <p:nvPr/>
          </p:nvSpPr>
          <p:spPr>
            <a:xfrm>
              <a:off x="2480737" y="4373318"/>
              <a:ext cx="18965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/>
                <a:t>ギャラリーの例</a:t>
              </a:r>
              <a:endParaRPr kumimoji="1" lang="ja-JP" altLang="en-US" dirty="0"/>
            </a:p>
          </p:txBody>
        </p:sp>
      </p:grp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4"/>
          <a:srcRect t="8917"/>
          <a:stretch/>
        </p:blipFill>
        <p:spPr>
          <a:xfrm>
            <a:off x="-1" y="6578930"/>
            <a:ext cx="6858001" cy="1538823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1338942" y="8150684"/>
            <a:ext cx="4180114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職員が作成したギャラリー</a:t>
            </a:r>
            <a:endParaRPr kumimoji="1" lang="en-US" altLang="ja-JP" dirty="0" smtClean="0"/>
          </a:p>
          <a:p>
            <a:r>
              <a:rPr kumimoji="1" lang="en-US" altLang="ja-JP" sz="1300" dirty="0">
                <a:hlinkClick r:id="rId5"/>
              </a:rPr>
              <a:t>https://jpsearch.go.jp/gallery/jpsutilization-B1MbxzaBPoB</a:t>
            </a:r>
            <a:endParaRPr kumimoji="1" lang="ja-JP" altLang="en-US" sz="1300" dirty="0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599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790756"/>
          </a:xfrm>
        </p:spPr>
        <p:txBody>
          <a:bodyPr/>
          <a:lstStyle/>
          <a:p>
            <a:r>
              <a:rPr kumimoji="1" lang="ja-JP" altLang="en-US" dirty="0" smtClean="0"/>
              <a:t>スケジュール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4813" y="1318161"/>
            <a:ext cx="5915025" cy="2932513"/>
          </a:xfrm>
        </p:spPr>
        <p:txBody>
          <a:bodyPr/>
          <a:lstStyle/>
          <a:p>
            <a:pPr>
              <a:buFont typeface="Wingdings" panose="05000000000000000000" pitchFamily="2" charset="2"/>
              <a:buChar char="n"/>
            </a:pPr>
            <a:r>
              <a:rPr kumimoji="1" lang="ja-JP" altLang="en-US" sz="2400" dirty="0" smtClean="0"/>
              <a:t>令和</a:t>
            </a:r>
            <a:r>
              <a:rPr kumimoji="1" lang="en-US" altLang="ja-JP" sz="2400" dirty="0" smtClean="0"/>
              <a:t>3</a:t>
            </a:r>
            <a:r>
              <a:rPr kumimoji="1" lang="ja-JP" altLang="en-US" sz="2400" dirty="0" smtClean="0"/>
              <a:t>年</a:t>
            </a:r>
            <a:r>
              <a:rPr kumimoji="1" lang="en-US" altLang="ja-JP" sz="2400" dirty="0" smtClean="0"/>
              <a:t>8</a:t>
            </a:r>
            <a:r>
              <a:rPr kumimoji="1" lang="ja-JP" altLang="en-US" sz="2400" dirty="0" smtClean="0"/>
              <a:t>月</a:t>
            </a:r>
            <a:r>
              <a:rPr kumimoji="1" lang="en-US" altLang="ja-JP" sz="2400" dirty="0" smtClean="0"/>
              <a:t>18</a:t>
            </a:r>
            <a:r>
              <a:rPr kumimoji="1" lang="ja-JP" altLang="en-US" sz="2400" dirty="0" smtClean="0"/>
              <a:t>日（水）、</a:t>
            </a:r>
            <a:r>
              <a:rPr lang="en-US" altLang="ja-JP" sz="2400" dirty="0" smtClean="0"/>
              <a:t>8</a:t>
            </a:r>
            <a:r>
              <a:rPr lang="ja-JP" altLang="en-US" sz="2400" dirty="0" smtClean="0"/>
              <a:t>月</a:t>
            </a:r>
            <a:r>
              <a:rPr kumimoji="1" lang="en-US" altLang="ja-JP" sz="2400" dirty="0" smtClean="0"/>
              <a:t>19</a:t>
            </a:r>
            <a:r>
              <a:rPr kumimoji="1" lang="ja-JP" altLang="en-US" sz="2400" dirty="0" smtClean="0"/>
              <a:t>日（木）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n"/>
            </a:pPr>
            <a:endParaRPr lang="en-US" altLang="ja-JP" dirty="0"/>
          </a:p>
          <a:p>
            <a:pPr>
              <a:buFont typeface="Wingdings" panose="05000000000000000000" pitchFamily="2" charset="2"/>
              <a:buChar char="n"/>
            </a:pPr>
            <a:endParaRPr kumimoji="1" lang="en-US" altLang="ja-JP" dirty="0" smtClean="0"/>
          </a:p>
          <a:p>
            <a:pPr>
              <a:buFont typeface="Wingdings" panose="05000000000000000000" pitchFamily="2" charset="2"/>
              <a:buChar char="n"/>
            </a:pPr>
            <a:endParaRPr lang="en-US" altLang="ja-JP" dirty="0"/>
          </a:p>
          <a:p>
            <a:pPr>
              <a:buFont typeface="Wingdings" panose="05000000000000000000" pitchFamily="2" charset="2"/>
              <a:buChar char="n"/>
            </a:pPr>
            <a:endParaRPr kumimoji="1" lang="en-US" altLang="ja-JP" dirty="0" smtClean="0"/>
          </a:p>
          <a:p>
            <a:pPr>
              <a:buFont typeface="Wingdings" panose="05000000000000000000" pitchFamily="2" charset="2"/>
              <a:buChar char="n"/>
            </a:pPr>
            <a:endParaRPr lang="en-US" altLang="ja-JP" dirty="0"/>
          </a:p>
          <a:p>
            <a:pPr>
              <a:buFont typeface="Wingdings" panose="05000000000000000000" pitchFamily="2" charset="2"/>
              <a:buChar char="n"/>
            </a:pPr>
            <a:endParaRPr kumimoji="1" lang="en-US" altLang="ja-JP" dirty="0" smtClean="0"/>
          </a:p>
          <a:p>
            <a:pPr>
              <a:buFont typeface="Wingdings" panose="05000000000000000000" pitchFamily="2" charset="2"/>
              <a:buChar char="n"/>
            </a:pPr>
            <a:endParaRPr lang="en-US" altLang="ja-JP" dirty="0"/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449403"/>
              </p:ext>
            </p:extLst>
          </p:nvPr>
        </p:nvGraphicFramePr>
        <p:xfrm>
          <a:off x="601464" y="1790647"/>
          <a:ext cx="5828374" cy="22250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674423">
                  <a:extLst>
                    <a:ext uri="{9D8B030D-6E8A-4147-A177-3AD203B41FA5}">
                      <a16:colId xmlns:a16="http://schemas.microsoft.com/office/drawing/2014/main" val="3510711486"/>
                    </a:ext>
                  </a:extLst>
                </a:gridCol>
                <a:gridCol w="4153951">
                  <a:extLst>
                    <a:ext uri="{9D8B030D-6E8A-4147-A177-3AD203B41FA5}">
                      <a16:colId xmlns:a16="http://schemas.microsoft.com/office/drawing/2014/main" val="1152968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 smtClean="0"/>
                        <a:t>時間</a:t>
                      </a:r>
                      <a:endParaRPr kumimoji="1" lang="ja-JP" altLang="en-US" sz="18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 smtClean="0"/>
                        <a:t>作業</a:t>
                      </a:r>
                      <a:endParaRPr kumimoji="1" lang="ja-JP" altLang="en-US" sz="18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274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14:35</a:t>
                      </a:r>
                      <a:r>
                        <a:rPr kumimoji="1" lang="ja-JP" altLang="en-US" sz="1800" dirty="0" smtClean="0"/>
                        <a:t>～</a:t>
                      </a:r>
                      <a:r>
                        <a:rPr kumimoji="1" lang="en-US" altLang="ja-JP" sz="1800" dirty="0" smtClean="0"/>
                        <a:t>14:45</a:t>
                      </a:r>
                      <a:endParaRPr kumimoji="1" lang="ja-JP" altLang="en-US" sz="1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【</a:t>
                      </a:r>
                      <a:r>
                        <a:rPr kumimoji="1" lang="ja-JP" altLang="en-US" sz="1800" dirty="0" smtClean="0"/>
                        <a:t>ステップ</a:t>
                      </a:r>
                      <a:r>
                        <a:rPr kumimoji="1" lang="en-US" altLang="ja-JP" sz="1800" dirty="0" smtClean="0"/>
                        <a:t>1】【</a:t>
                      </a:r>
                      <a:r>
                        <a:rPr kumimoji="1" lang="ja-JP" altLang="en-US" sz="1800" dirty="0" smtClean="0"/>
                        <a:t>ステップ</a:t>
                      </a:r>
                      <a:r>
                        <a:rPr kumimoji="1" lang="en-US" altLang="ja-JP" sz="1800" dirty="0" smtClean="0"/>
                        <a:t>2】</a:t>
                      </a:r>
                      <a:r>
                        <a:rPr kumimoji="1" lang="ja-JP" altLang="en-US" sz="1800" dirty="0" smtClean="0"/>
                        <a:t>の説明</a:t>
                      </a:r>
                      <a:endParaRPr kumimoji="1" lang="ja-JP" alt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9596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14:45</a:t>
                      </a:r>
                      <a:r>
                        <a:rPr kumimoji="1" lang="ja-JP" altLang="en-US" sz="1800" dirty="0" smtClean="0"/>
                        <a:t>～</a:t>
                      </a:r>
                      <a:r>
                        <a:rPr kumimoji="1" lang="en-US" altLang="ja-JP" sz="1800" dirty="0" smtClean="0"/>
                        <a:t>15:05</a:t>
                      </a:r>
                      <a:endParaRPr kumimoji="1" lang="ja-JP" altLang="en-US" sz="1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 smtClean="0"/>
                        <a:t>制作</a:t>
                      </a:r>
                      <a:endParaRPr kumimoji="1" lang="ja-JP" alt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4817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15:05</a:t>
                      </a:r>
                      <a:r>
                        <a:rPr kumimoji="1" lang="ja-JP" altLang="en-US" sz="1800" dirty="0" smtClean="0"/>
                        <a:t>～</a:t>
                      </a:r>
                      <a:r>
                        <a:rPr kumimoji="1" lang="en-US" altLang="ja-JP" sz="1800" dirty="0" smtClean="0"/>
                        <a:t>15:08</a:t>
                      </a:r>
                      <a:endParaRPr kumimoji="1" lang="ja-JP" altLang="en-US" sz="1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【</a:t>
                      </a:r>
                      <a:r>
                        <a:rPr kumimoji="1" lang="ja-JP" altLang="en-US" sz="1800" dirty="0" smtClean="0"/>
                        <a:t>ステップ</a:t>
                      </a:r>
                      <a:r>
                        <a:rPr kumimoji="1" lang="en-US" altLang="ja-JP" sz="1800" dirty="0" smtClean="0"/>
                        <a:t>3】</a:t>
                      </a:r>
                      <a:r>
                        <a:rPr kumimoji="1" lang="ja-JP" altLang="en-US" sz="1800" dirty="0" smtClean="0"/>
                        <a:t>の説明</a:t>
                      </a:r>
                      <a:endParaRPr kumimoji="1" lang="ja-JP" alt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8213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15:08</a:t>
                      </a:r>
                      <a:r>
                        <a:rPr kumimoji="1" lang="ja-JP" altLang="en-US" sz="1800" dirty="0" smtClean="0"/>
                        <a:t>～</a:t>
                      </a:r>
                      <a:r>
                        <a:rPr kumimoji="1" lang="en-US" altLang="ja-JP" sz="1800" dirty="0" smtClean="0"/>
                        <a:t>15:18</a:t>
                      </a:r>
                      <a:endParaRPr kumimoji="1" lang="ja-JP" altLang="en-US" sz="1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 smtClean="0"/>
                        <a:t>制作</a:t>
                      </a:r>
                      <a:endParaRPr kumimoji="1" lang="ja-JP" alt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61408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15:18</a:t>
                      </a:r>
                      <a:r>
                        <a:rPr kumimoji="1" lang="ja-JP" altLang="en-US" sz="1800" dirty="0" smtClean="0"/>
                        <a:t>～</a:t>
                      </a:r>
                      <a:r>
                        <a:rPr kumimoji="1" lang="en-US" altLang="ja-JP" sz="1800" dirty="0" smtClean="0"/>
                        <a:t>15:25</a:t>
                      </a:r>
                      <a:endParaRPr kumimoji="1" lang="ja-JP" altLang="en-US" sz="1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 smtClean="0"/>
                        <a:t>発表</a:t>
                      </a:r>
                      <a:endParaRPr kumimoji="1" lang="ja-JP" alt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33950135"/>
                  </a:ext>
                </a:extLst>
              </a:tr>
            </a:tbl>
          </a:graphicData>
        </a:graphic>
      </p:graphicFrame>
      <p:sp>
        <p:nvSpPr>
          <p:cNvPr id="10" name="タイトル 1"/>
          <p:cNvSpPr txBox="1">
            <a:spLocks/>
          </p:cNvSpPr>
          <p:nvPr/>
        </p:nvSpPr>
        <p:spPr>
          <a:xfrm>
            <a:off x="514813" y="4683764"/>
            <a:ext cx="5915025" cy="790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使用できるブラウザ</a:t>
            </a:r>
            <a:endParaRPr lang="ja-JP" altLang="en-US" dirty="0"/>
          </a:p>
        </p:txBody>
      </p:sp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516900" y="5545777"/>
            <a:ext cx="5915025" cy="2623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n"/>
            </a:pPr>
            <a:r>
              <a:rPr lang="ja-JP" altLang="en-US" sz="2400" dirty="0" smtClean="0"/>
              <a:t>当日は、次のブラウザをご利用ください。</a:t>
            </a:r>
            <a:endParaRPr lang="en-US" altLang="ja-JP" sz="24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solidFill>
                  <a:srgbClr val="FF0000"/>
                </a:solidFill>
              </a:rPr>
              <a:t>※</a:t>
            </a:r>
            <a:r>
              <a:rPr lang="ja-JP" altLang="en-US" dirty="0" smtClean="0">
                <a:solidFill>
                  <a:srgbClr val="FF0000"/>
                </a:solidFill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</a:rPr>
              <a:t>Internet Explorer</a:t>
            </a:r>
            <a:r>
              <a:rPr lang="ja-JP" altLang="en-US" dirty="0" err="1" smtClean="0">
                <a:solidFill>
                  <a:srgbClr val="FF0000"/>
                </a:solidFill>
              </a:rPr>
              <a:t>、</a:t>
            </a:r>
            <a:r>
              <a:rPr lang="en-US" altLang="ja-JP" dirty="0" smtClean="0">
                <a:solidFill>
                  <a:srgbClr val="FF0000"/>
                </a:solidFill>
              </a:rPr>
              <a:t>Microsoft Edge</a:t>
            </a:r>
            <a:r>
              <a:rPr lang="ja-JP" altLang="en-US" dirty="0" smtClean="0">
                <a:solidFill>
                  <a:srgbClr val="FF0000"/>
                </a:solidFill>
              </a:rPr>
              <a:t>はご利用いただけません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ja-JP" dirty="0" smtClean="0"/>
          </a:p>
          <a:p>
            <a:pPr lvl="1"/>
            <a:r>
              <a:rPr lang="en-US" altLang="ja-JP" sz="2100" dirty="0" smtClean="0"/>
              <a:t>Mozilla Firefox </a:t>
            </a:r>
            <a:r>
              <a:rPr lang="ja-JP" altLang="en-US" sz="2100" dirty="0" smtClean="0"/>
              <a:t>最新版</a:t>
            </a:r>
            <a:endParaRPr lang="en-US" altLang="ja-JP" sz="2100" dirty="0" smtClean="0"/>
          </a:p>
          <a:p>
            <a:pPr lvl="1"/>
            <a:r>
              <a:rPr lang="en-US" altLang="ja-JP" sz="2100" dirty="0" smtClean="0"/>
              <a:t>Google Chrome </a:t>
            </a:r>
            <a:r>
              <a:rPr lang="ja-JP" altLang="en-US" sz="2100" dirty="0" smtClean="0"/>
              <a:t>最新版</a:t>
            </a:r>
            <a:endParaRPr lang="en-US" altLang="ja-JP" sz="2100" dirty="0" smtClean="0"/>
          </a:p>
          <a:p>
            <a:pPr lvl="1"/>
            <a:r>
              <a:rPr lang="en-US" altLang="ja-JP" sz="2100" dirty="0" smtClean="0"/>
              <a:t>Safari </a:t>
            </a:r>
            <a:r>
              <a:rPr lang="ja-JP" altLang="en-US" sz="2100" dirty="0" smtClean="0"/>
              <a:t>最新版</a:t>
            </a:r>
            <a:endParaRPr lang="en-US" altLang="ja-JP" sz="2100" dirty="0" smtClean="0"/>
          </a:p>
          <a:p>
            <a:pPr marL="0" indent="0">
              <a:buNone/>
            </a:pPr>
            <a:endParaRPr lang="en-US" altLang="ja-JP" sz="2400" dirty="0" smtClean="0"/>
          </a:p>
          <a:p>
            <a:pPr marL="0" indent="0">
              <a:buNone/>
            </a:pP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273358" y="9172219"/>
            <a:ext cx="396260" cy="527403"/>
          </a:xfrm>
        </p:spPr>
        <p:txBody>
          <a:bodyPr/>
          <a:lstStyle/>
          <a:p>
            <a:fld id="{062BB3F2-99CA-414A-8538-064D802FD24F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534388" y="8227831"/>
            <a:ext cx="5915025" cy="512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smtClean="0">
                <a:solidFill>
                  <a:srgbClr val="FF0000"/>
                </a:solidFill>
              </a:rPr>
              <a:t>※</a:t>
            </a:r>
            <a:r>
              <a:rPr lang="ja-JP" altLang="en-US" dirty="0" smtClean="0">
                <a:solidFill>
                  <a:srgbClr val="FF0000"/>
                </a:solidFill>
              </a:rPr>
              <a:t> 端末は</a:t>
            </a:r>
            <a:r>
              <a:rPr lang="en-US" altLang="ja-JP" dirty="0" smtClean="0">
                <a:solidFill>
                  <a:srgbClr val="FF0000"/>
                </a:solidFill>
              </a:rPr>
              <a:t>PC</a:t>
            </a:r>
            <a:r>
              <a:rPr lang="ja-JP" altLang="en-US" dirty="0" smtClean="0">
                <a:solidFill>
                  <a:srgbClr val="FF0000"/>
                </a:solidFill>
              </a:rPr>
              <a:t>（デスクトップ、ノート）推奨です。</a:t>
            </a:r>
            <a:endParaRPr lang="en-US" altLang="ja-JP" sz="2100" dirty="0" smtClean="0"/>
          </a:p>
          <a:p>
            <a:pPr marL="0" indent="0">
              <a:buNone/>
            </a:pPr>
            <a:endParaRPr lang="en-US" altLang="ja-JP" sz="2400" dirty="0" smtClean="0"/>
          </a:p>
          <a:p>
            <a:pPr marL="0" indent="0"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2066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83391"/>
            <a:ext cx="5915025" cy="802631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【</a:t>
            </a:r>
            <a:r>
              <a:rPr lang="ja-JP" altLang="en-US" dirty="0" smtClean="0"/>
              <a:t>ステップ０</a:t>
            </a:r>
            <a:r>
              <a:rPr lang="en-US" altLang="ja-JP" dirty="0" smtClean="0"/>
              <a:t>】</a:t>
            </a:r>
            <a:r>
              <a:rPr lang="ja-JP" altLang="en-US" dirty="0" smtClean="0"/>
              <a:t>ページを開く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1386022"/>
            <a:ext cx="5915025" cy="790100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ja-JP" altLang="en-US" sz="2400" dirty="0" smtClean="0"/>
              <a:t>まず、「</a:t>
            </a:r>
            <a:r>
              <a:rPr lang="ja-JP" altLang="en-US" sz="2400" dirty="0"/>
              <a:t>サンプル」のページを開きます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1800" dirty="0" smtClean="0"/>
              <a:t>　</a:t>
            </a:r>
            <a:endParaRPr lang="en-US" altLang="ja-JP" sz="1800" dirty="0"/>
          </a:p>
          <a:p>
            <a:pPr marL="0" indent="0">
              <a:buNone/>
            </a:pPr>
            <a:endParaRPr lang="en-US" altLang="ja-JP" sz="1800" dirty="0" smtClean="0"/>
          </a:p>
          <a:p>
            <a:pPr marL="0" indent="0">
              <a:buNone/>
            </a:pPr>
            <a:endParaRPr lang="en-US" altLang="ja-JP" sz="1800" dirty="0" smtClean="0"/>
          </a:p>
          <a:p>
            <a:pPr marL="0" indent="0">
              <a:buNone/>
            </a:pPr>
            <a:endParaRPr kumimoji="1" lang="en-US" altLang="ja-JP" sz="1800" dirty="0" smtClean="0"/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endParaRPr kumimoji="1" lang="en-US" altLang="ja-JP" sz="1800" dirty="0" smtClean="0"/>
          </a:p>
          <a:p>
            <a:pPr marL="0" indent="0">
              <a:buNone/>
            </a:pPr>
            <a:endParaRPr lang="en-US" altLang="ja-JP" sz="1800" dirty="0"/>
          </a:p>
          <a:p>
            <a:pPr marL="0" indent="0" algn="ctr">
              <a:buNone/>
            </a:pPr>
            <a:endParaRPr lang="en-US" altLang="ja-JP" sz="500" dirty="0" smtClean="0">
              <a:hlinkClick r:id="rId2"/>
            </a:endParaRPr>
          </a:p>
          <a:p>
            <a:pPr marL="0" indent="0" algn="ctr">
              <a:buNone/>
            </a:pPr>
            <a:endParaRPr lang="en-US" altLang="ja-JP" sz="1800" dirty="0" smtClean="0">
              <a:hlinkClick r:id="rId2"/>
            </a:endParaRPr>
          </a:p>
          <a:p>
            <a:pPr marL="0" indent="0" algn="ctr">
              <a:buNone/>
            </a:pPr>
            <a:endParaRPr lang="en-US" altLang="ja-JP" sz="1800" dirty="0">
              <a:hlinkClick r:id="rId2"/>
            </a:endParaRPr>
          </a:p>
          <a:p>
            <a:pPr marL="0" indent="0" algn="ctr">
              <a:buNone/>
            </a:pPr>
            <a:r>
              <a:rPr lang="en-US" altLang="ja-JP" sz="1800" dirty="0" smtClean="0">
                <a:hlinkClick r:id="rId2"/>
              </a:rPr>
              <a:t>https</a:t>
            </a:r>
            <a:r>
              <a:rPr lang="en-US" altLang="ja-JP" sz="1800" dirty="0">
                <a:hlinkClick r:id="rId2"/>
              </a:rPr>
              <a:t>://jpsearch.go.jp/gallery/jpsutilization-B1MbxzaBPoB</a:t>
            </a:r>
            <a:endParaRPr lang="en-US" altLang="ja-JP" sz="1800" dirty="0"/>
          </a:p>
          <a:p>
            <a:pPr marL="342900" lvl="1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5" y="1951146"/>
            <a:ext cx="6795183" cy="3128101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5</a:t>
            </a:fld>
            <a:endParaRPr kumimoji="1" lang="ja-JP" altLang="en-US"/>
          </a:p>
        </p:txBody>
      </p:sp>
      <p:grpSp>
        <p:nvGrpSpPr>
          <p:cNvPr id="20" name="グループ化 19"/>
          <p:cNvGrpSpPr/>
          <p:nvPr/>
        </p:nvGrpSpPr>
        <p:grpSpPr>
          <a:xfrm>
            <a:off x="3365293" y="76208"/>
            <a:ext cx="3446465" cy="575937"/>
            <a:chOff x="1124307" y="7957187"/>
            <a:chExt cx="4839196" cy="746448"/>
          </a:xfrm>
        </p:grpSpPr>
        <p:grpSp>
          <p:nvGrpSpPr>
            <p:cNvPr id="18" name="グループ化 17"/>
            <p:cNvGrpSpPr/>
            <p:nvPr/>
          </p:nvGrpSpPr>
          <p:grpSpPr>
            <a:xfrm>
              <a:off x="2836506" y="7957187"/>
              <a:ext cx="3126997" cy="746448"/>
              <a:chOff x="895739" y="5878288"/>
              <a:chExt cx="3126997" cy="746448"/>
            </a:xfrm>
          </p:grpSpPr>
          <p:sp>
            <p:nvSpPr>
              <p:cNvPr id="13" name="八角形 12"/>
              <p:cNvSpPr/>
              <p:nvPr/>
            </p:nvSpPr>
            <p:spPr>
              <a:xfrm>
                <a:off x="895739" y="5971593"/>
                <a:ext cx="597159" cy="522514"/>
              </a:xfrm>
              <a:prstGeom prst="octag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en-US" altLang="ja-JP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" name="八角形 13"/>
              <p:cNvSpPr/>
              <p:nvPr/>
            </p:nvSpPr>
            <p:spPr>
              <a:xfrm>
                <a:off x="1492898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１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5" name="八角形 14"/>
              <p:cNvSpPr/>
              <p:nvPr/>
            </p:nvSpPr>
            <p:spPr>
              <a:xfrm>
                <a:off x="2090057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２</a:t>
                </a:r>
              </a:p>
            </p:txBody>
          </p:sp>
          <p:sp>
            <p:nvSpPr>
              <p:cNvPr id="16" name="八角形 15"/>
              <p:cNvSpPr/>
              <p:nvPr/>
            </p:nvSpPr>
            <p:spPr>
              <a:xfrm>
                <a:off x="2687216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３</a:t>
                </a:r>
              </a:p>
            </p:txBody>
          </p:sp>
          <p:sp>
            <p:nvSpPr>
              <p:cNvPr id="17" name="八角形 16"/>
              <p:cNvSpPr/>
              <p:nvPr/>
            </p:nvSpPr>
            <p:spPr>
              <a:xfrm>
                <a:off x="3282049" y="5878288"/>
                <a:ext cx="740687" cy="746448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800"/>
                  </a:lnSpc>
                </a:pPr>
                <a:r>
                  <a:rPr kumimoji="1" lang="ja-JP" altLang="en-US" sz="16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完成</a:t>
                </a:r>
              </a:p>
            </p:txBody>
          </p:sp>
        </p:grpSp>
        <p:sp>
          <p:nvSpPr>
            <p:cNvPr id="19" name="テキスト ボックス 18"/>
            <p:cNvSpPr txBox="1"/>
            <p:nvPr/>
          </p:nvSpPr>
          <p:spPr>
            <a:xfrm>
              <a:off x="1124307" y="8071128"/>
              <a:ext cx="2612005" cy="518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 smtClean="0">
                  <a:solidFill>
                    <a:schemeClr val="accent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</a:t>
              </a:r>
              <a:endParaRPr kumimoji="1" lang="ja-JP" altLang="en-US" sz="20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288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802631"/>
          </a:xfrm>
        </p:spPr>
        <p:txBody>
          <a:bodyPr/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ステップ１</a:t>
            </a:r>
            <a:r>
              <a:rPr kumimoji="1" lang="en-US" altLang="ja-JP" dirty="0" smtClean="0"/>
              <a:t>】</a:t>
            </a:r>
            <a:r>
              <a:rPr kumimoji="1" lang="ja-JP" altLang="en-US" dirty="0" smtClean="0"/>
              <a:t>探す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1330036"/>
            <a:ext cx="5915025" cy="790100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kumimoji="1" lang="ja-JP" altLang="en-US" sz="2400" dirty="0" smtClean="0"/>
              <a:t>気になるコンテンツを探します</a:t>
            </a:r>
            <a:endParaRPr kumimoji="1" lang="en-US" altLang="ja-JP" sz="2400" dirty="0" smtClean="0"/>
          </a:p>
          <a:p>
            <a:pPr lvl="1"/>
            <a:r>
              <a:rPr lang="ja-JP" altLang="en-US" dirty="0" smtClean="0"/>
              <a:t>ジャパンサーチにあるコンテンツの中から、</a:t>
            </a:r>
            <a:endParaRPr lang="en-US" altLang="ja-JP" dirty="0" smtClean="0"/>
          </a:p>
          <a:p>
            <a:pPr marL="342900" lvl="1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皆さんが興味を持ったものを探してみましょう。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（１）ギャラリーから探す</a:t>
            </a:r>
            <a:r>
              <a:rPr lang="zh-TW" altLang="en-US" sz="1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（難易度★☆☆：初級）</a:t>
            </a:r>
            <a:endParaRPr lang="en-US" altLang="ja-JP" sz="1800" dirty="0" smtClean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lvl="1"/>
            <a:r>
              <a:rPr lang="ja-JP" altLang="en-US" dirty="0" smtClean="0"/>
              <a:t>「サンプル」ページのギャラリーの中から気になるギャラリーを探します。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ギャラリーをクリックすると関連するコンテンツが表示されるので、</a:t>
            </a:r>
            <a:r>
              <a:rPr lang="ja-JP" altLang="en-US" dirty="0"/>
              <a:t>気に入ったコンテンツを探してみましょう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pPr marL="342900" lvl="1" indent="0">
              <a:buNone/>
            </a:pPr>
            <a:r>
              <a:rPr lang="ja-JP" altLang="en-US" sz="1500" dirty="0" smtClean="0"/>
              <a:t>　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2"/>
          <a:srcRect l="3249" r="15487"/>
          <a:stretch/>
        </p:blipFill>
        <p:spPr>
          <a:xfrm>
            <a:off x="90472" y="6885415"/>
            <a:ext cx="5545777" cy="1865239"/>
          </a:xfrm>
          <a:prstGeom prst="rect">
            <a:avLst/>
          </a:prstGeom>
        </p:spPr>
      </p:pic>
      <p:grpSp>
        <p:nvGrpSpPr>
          <p:cNvPr id="19" name="グループ化 18"/>
          <p:cNvGrpSpPr/>
          <p:nvPr/>
        </p:nvGrpSpPr>
        <p:grpSpPr>
          <a:xfrm>
            <a:off x="119928" y="4503531"/>
            <a:ext cx="6510794" cy="5158250"/>
            <a:chOff x="119928" y="4503531"/>
            <a:chExt cx="6510794" cy="5158250"/>
          </a:xfrm>
        </p:grpSpPr>
        <p:pic>
          <p:nvPicPr>
            <p:cNvPr id="20" name="図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928" y="4503531"/>
              <a:ext cx="5953125" cy="2276475"/>
            </a:xfrm>
            <a:prstGeom prst="rect">
              <a:avLst/>
            </a:prstGeom>
          </p:spPr>
        </p:pic>
        <p:sp>
          <p:nvSpPr>
            <p:cNvPr id="21" name="正方形/長方形 20"/>
            <p:cNvSpPr/>
            <p:nvPr/>
          </p:nvSpPr>
          <p:spPr>
            <a:xfrm>
              <a:off x="119928" y="4503531"/>
              <a:ext cx="2065132" cy="236040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4301" y="5893024"/>
              <a:ext cx="3366421" cy="376875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1" name="下矢印 30"/>
          <p:cNvSpPr/>
          <p:nvPr/>
        </p:nvSpPr>
        <p:spPr>
          <a:xfrm rot="18065466">
            <a:off x="2385530" y="6621869"/>
            <a:ext cx="678300" cy="96190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19928" y="9299415"/>
            <a:ext cx="379089" cy="527403"/>
          </a:xfrm>
        </p:spPr>
        <p:txBody>
          <a:bodyPr/>
          <a:lstStyle/>
          <a:p>
            <a:fld id="{062BB3F2-99CA-414A-8538-064D802FD24F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  <p:grpSp>
        <p:nvGrpSpPr>
          <p:cNvPr id="24" name="グループ化 23"/>
          <p:cNvGrpSpPr/>
          <p:nvPr/>
        </p:nvGrpSpPr>
        <p:grpSpPr>
          <a:xfrm>
            <a:off x="3332734" y="74644"/>
            <a:ext cx="3446464" cy="575937"/>
            <a:chOff x="1124307" y="7957187"/>
            <a:chExt cx="4839195" cy="746448"/>
          </a:xfrm>
        </p:grpSpPr>
        <p:grpSp>
          <p:nvGrpSpPr>
            <p:cNvPr id="25" name="グループ化 24"/>
            <p:cNvGrpSpPr/>
            <p:nvPr/>
          </p:nvGrpSpPr>
          <p:grpSpPr>
            <a:xfrm>
              <a:off x="2836506" y="7957187"/>
              <a:ext cx="3126996" cy="746448"/>
              <a:chOff x="895739" y="5878288"/>
              <a:chExt cx="3126996" cy="746448"/>
            </a:xfrm>
          </p:grpSpPr>
          <p:sp>
            <p:nvSpPr>
              <p:cNvPr id="27" name="八角形 26"/>
              <p:cNvSpPr/>
              <p:nvPr/>
            </p:nvSpPr>
            <p:spPr>
              <a:xfrm>
                <a:off x="895739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en-US" altLang="ja-JP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8" name="八角形 27"/>
              <p:cNvSpPr/>
              <p:nvPr/>
            </p:nvSpPr>
            <p:spPr>
              <a:xfrm>
                <a:off x="1492898" y="5971593"/>
                <a:ext cx="597159" cy="522514"/>
              </a:xfrm>
              <a:prstGeom prst="octagon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１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9" name="八角形 28"/>
              <p:cNvSpPr/>
              <p:nvPr/>
            </p:nvSpPr>
            <p:spPr>
              <a:xfrm>
                <a:off x="2090057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２</a:t>
                </a:r>
              </a:p>
            </p:txBody>
          </p:sp>
          <p:sp>
            <p:nvSpPr>
              <p:cNvPr id="30" name="八角形 29"/>
              <p:cNvSpPr/>
              <p:nvPr/>
            </p:nvSpPr>
            <p:spPr>
              <a:xfrm>
                <a:off x="2687216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３</a:t>
                </a:r>
              </a:p>
            </p:txBody>
          </p:sp>
          <p:sp>
            <p:nvSpPr>
              <p:cNvPr id="32" name="八角形 31"/>
              <p:cNvSpPr/>
              <p:nvPr/>
            </p:nvSpPr>
            <p:spPr>
              <a:xfrm>
                <a:off x="3282048" y="5878288"/>
                <a:ext cx="740687" cy="746448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800"/>
                  </a:lnSpc>
                </a:pPr>
                <a:r>
                  <a:rPr kumimoji="1" lang="ja-JP" altLang="en-US" sz="16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完成</a:t>
                </a:r>
              </a:p>
            </p:txBody>
          </p:sp>
        </p:grpSp>
        <p:sp>
          <p:nvSpPr>
            <p:cNvPr id="26" name="テキスト ボックス 25"/>
            <p:cNvSpPr txBox="1"/>
            <p:nvPr/>
          </p:nvSpPr>
          <p:spPr>
            <a:xfrm>
              <a:off x="1124307" y="8071127"/>
              <a:ext cx="1687776" cy="518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 smtClean="0">
                  <a:solidFill>
                    <a:schemeClr val="accent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</a:t>
              </a:r>
              <a:endParaRPr kumimoji="1" lang="ja-JP" altLang="en-US" sz="20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84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64727"/>
            <a:ext cx="5915025" cy="802631"/>
          </a:xfrm>
        </p:spPr>
        <p:txBody>
          <a:bodyPr/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ステップ１</a:t>
            </a:r>
            <a:r>
              <a:rPr kumimoji="1" lang="en-US" altLang="ja-JP" dirty="0" smtClean="0"/>
              <a:t>】</a:t>
            </a:r>
            <a:r>
              <a:rPr kumimoji="1" lang="ja-JP" altLang="en-US" dirty="0" smtClean="0"/>
              <a:t>探す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1386019"/>
            <a:ext cx="6062908" cy="790100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kumimoji="1" lang="ja-JP" altLang="en-US" sz="2400" dirty="0" smtClean="0"/>
              <a:t>気になるコンテンツを探します</a:t>
            </a:r>
            <a:endParaRPr kumimoji="1" lang="en-US" altLang="ja-JP" sz="2400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ja-JP" altLang="en-US" dirty="0" smtClean="0"/>
              <a:t>（２）検索窓から探す</a:t>
            </a:r>
            <a:r>
              <a:rPr lang="zh-TW" altLang="en-US" sz="1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（難易度</a:t>
            </a:r>
            <a:r>
              <a:rPr lang="zh-TW" altLang="en-US" sz="18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★</a:t>
            </a:r>
            <a:r>
              <a:rPr lang="ja-JP" altLang="en-US" sz="18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★</a:t>
            </a:r>
            <a:r>
              <a:rPr lang="zh-TW" altLang="en-US" sz="18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☆：</a:t>
            </a:r>
            <a:r>
              <a:rPr lang="ja-JP" altLang="en-US" sz="18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中</a:t>
            </a:r>
            <a:r>
              <a:rPr lang="zh-TW" altLang="en-US" sz="18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級</a:t>
            </a:r>
            <a:r>
              <a:rPr lang="zh-TW" altLang="en-US" sz="1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  <a:endParaRPr lang="en-US" altLang="ja-JP" sz="1800" dirty="0">
              <a:latin typeface="游ゴシック" panose="020B0400000000000000" pitchFamily="50" charset="-128"/>
            </a:endParaRPr>
          </a:p>
          <a:p>
            <a:pPr lvl="1"/>
            <a:r>
              <a:rPr lang="ja-JP" altLang="en-US" dirty="0" smtClean="0"/>
              <a:t>「サンプル」のページの上にある検索窓にキーワードを入力して、コンテンツを探してみましょう。</a:t>
            </a:r>
            <a:endParaRPr lang="en-US" altLang="ja-JP" dirty="0" smtClean="0"/>
          </a:p>
          <a:p>
            <a:pPr marL="342900" lvl="1" indent="0">
              <a:buNone/>
            </a:pPr>
            <a:r>
              <a:rPr lang="ja-JP" altLang="en-US" sz="1500" dirty="0" smtClean="0"/>
              <a:t>　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23601" y="7039193"/>
            <a:ext cx="6210795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Check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ja-JP" altLang="en-US" sz="1600" dirty="0" smtClean="0"/>
              <a:t>検索するときは、キーワードを入力して虫眼鏡をクリックするか</a:t>
            </a:r>
            <a:r>
              <a:rPr kumimoji="1" lang="en-US" altLang="ja-JP" sz="1600" dirty="0" smtClean="0"/>
              <a:t>Enter</a:t>
            </a:r>
            <a:r>
              <a:rPr kumimoji="1" lang="ja-JP" altLang="en-US" sz="1600" dirty="0" smtClean="0"/>
              <a:t>キーをクリックします。</a:t>
            </a:r>
            <a:endParaRPr kumimoji="1" lang="en-US" altLang="ja-JP" sz="1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ja-JP" altLang="en-US" sz="1600" dirty="0" smtClean="0"/>
              <a:t>何も入力しないで虫眼鏡か</a:t>
            </a:r>
            <a:r>
              <a:rPr kumimoji="1" lang="en-US" altLang="ja-JP" sz="1600" dirty="0"/>
              <a:t>Enter</a:t>
            </a:r>
            <a:r>
              <a:rPr kumimoji="1" lang="ja-JP" altLang="en-US" sz="1600" dirty="0" smtClean="0"/>
              <a:t>キーをクリックすると全ての</a:t>
            </a:r>
            <a:endParaRPr kumimoji="1" lang="en-US" altLang="ja-JP" sz="1600" dirty="0" smtClean="0"/>
          </a:p>
          <a:p>
            <a:r>
              <a:rPr kumimoji="1" lang="ja-JP" altLang="en-US" sz="1600" dirty="0"/>
              <a:t>　</a:t>
            </a:r>
            <a:r>
              <a:rPr kumimoji="1" lang="ja-JP" altLang="en-US" sz="1600" dirty="0" smtClean="0"/>
              <a:t>  コンテンツが表示されます。</a:t>
            </a:r>
            <a:endParaRPr kumimoji="1" lang="en-US" altLang="ja-JP" sz="1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ja-JP" altLang="en-US" sz="1600" dirty="0" smtClean="0"/>
              <a:t>コンテンツが見つからないときは、色々なキーワードで試してみてね！</a:t>
            </a:r>
            <a:endParaRPr kumimoji="1" lang="ja-JP" altLang="en-US" sz="16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8" y="4585972"/>
            <a:ext cx="5915025" cy="21521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下矢印 8"/>
          <p:cNvSpPr/>
          <p:nvPr/>
        </p:nvSpPr>
        <p:spPr>
          <a:xfrm>
            <a:off x="2768712" y="3752602"/>
            <a:ext cx="1320574" cy="7600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icture 2" descr="https://jpsearch.go.jp/image/jpsutilization-q4VDZE22RRw-aQ3ND8bVkZw_m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51"/>
          <a:stretch/>
        </p:blipFill>
        <p:spPr bwMode="auto">
          <a:xfrm>
            <a:off x="499320" y="2963864"/>
            <a:ext cx="5887193" cy="11687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正方形/長方形 9"/>
          <p:cNvSpPr/>
          <p:nvPr/>
        </p:nvSpPr>
        <p:spPr>
          <a:xfrm>
            <a:off x="570017" y="4550347"/>
            <a:ext cx="1116280" cy="30666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7</a:t>
            </a:fld>
            <a:endParaRPr kumimoji="1" lang="ja-JP" altLang="en-US"/>
          </a:p>
        </p:txBody>
      </p:sp>
      <p:grpSp>
        <p:nvGrpSpPr>
          <p:cNvPr id="12" name="グループ化 11"/>
          <p:cNvGrpSpPr/>
          <p:nvPr/>
        </p:nvGrpSpPr>
        <p:grpSpPr>
          <a:xfrm>
            <a:off x="3327971" y="74644"/>
            <a:ext cx="3446465" cy="575937"/>
            <a:chOff x="1124307" y="7957187"/>
            <a:chExt cx="4839196" cy="746448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2836506" y="7957187"/>
              <a:ext cx="3126997" cy="746448"/>
              <a:chOff x="895739" y="5878288"/>
              <a:chExt cx="3126997" cy="746448"/>
            </a:xfrm>
          </p:grpSpPr>
          <p:sp>
            <p:nvSpPr>
              <p:cNvPr id="15" name="八角形 14"/>
              <p:cNvSpPr/>
              <p:nvPr/>
            </p:nvSpPr>
            <p:spPr>
              <a:xfrm>
                <a:off x="895739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en-US" altLang="ja-JP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6" name="八角形 15"/>
              <p:cNvSpPr/>
              <p:nvPr/>
            </p:nvSpPr>
            <p:spPr>
              <a:xfrm>
                <a:off x="1492898" y="5971593"/>
                <a:ext cx="597159" cy="522514"/>
              </a:xfrm>
              <a:prstGeom prst="octagon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１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7" name="八角形 16"/>
              <p:cNvSpPr/>
              <p:nvPr/>
            </p:nvSpPr>
            <p:spPr>
              <a:xfrm>
                <a:off x="2090057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２</a:t>
                </a:r>
              </a:p>
            </p:txBody>
          </p:sp>
          <p:sp>
            <p:nvSpPr>
              <p:cNvPr id="18" name="八角形 17"/>
              <p:cNvSpPr/>
              <p:nvPr/>
            </p:nvSpPr>
            <p:spPr>
              <a:xfrm>
                <a:off x="2687216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３</a:t>
                </a:r>
              </a:p>
            </p:txBody>
          </p:sp>
          <p:sp>
            <p:nvSpPr>
              <p:cNvPr id="19" name="八角形 18"/>
              <p:cNvSpPr/>
              <p:nvPr/>
            </p:nvSpPr>
            <p:spPr>
              <a:xfrm>
                <a:off x="3282049" y="5878288"/>
                <a:ext cx="740687" cy="746448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800"/>
                  </a:lnSpc>
                </a:pPr>
                <a:r>
                  <a:rPr kumimoji="1" lang="ja-JP" altLang="en-US" sz="16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完成</a:t>
                </a:r>
              </a:p>
            </p:txBody>
          </p:sp>
        </p:grpSp>
        <p:sp>
          <p:nvSpPr>
            <p:cNvPr id="14" name="テキスト ボックス 13"/>
            <p:cNvSpPr txBox="1"/>
            <p:nvPr/>
          </p:nvSpPr>
          <p:spPr>
            <a:xfrm>
              <a:off x="1124307" y="8071127"/>
              <a:ext cx="1687776" cy="518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 smtClean="0">
                  <a:solidFill>
                    <a:schemeClr val="accent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</a:t>
              </a:r>
              <a:endParaRPr kumimoji="1" lang="ja-JP" altLang="en-US" sz="20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072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802631"/>
          </a:xfrm>
        </p:spPr>
        <p:txBody>
          <a:bodyPr/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ステップ２</a:t>
            </a:r>
            <a:r>
              <a:rPr kumimoji="1" lang="en-US" altLang="ja-JP" dirty="0" smtClean="0"/>
              <a:t>】</a:t>
            </a:r>
            <a:r>
              <a:rPr kumimoji="1" lang="ja-JP" altLang="en-US" dirty="0" smtClean="0"/>
              <a:t>集める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1330036"/>
            <a:ext cx="6321998" cy="790100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kumimoji="1" lang="ja-JP" altLang="en-US" sz="2400" dirty="0" smtClean="0"/>
              <a:t>コンテンツをマイノートに集めます</a:t>
            </a:r>
            <a:endParaRPr kumimoji="1" lang="en-US" altLang="ja-JP" sz="2400" dirty="0" smtClean="0"/>
          </a:p>
          <a:p>
            <a:pPr lvl="1"/>
            <a:r>
              <a:rPr lang="ja-JP" altLang="en-US" dirty="0" smtClean="0"/>
              <a:t>お気に入りのコンテンツがあったら、忘れずに♡マークをクリックします。</a:t>
            </a:r>
            <a:endParaRPr lang="en-US" altLang="ja-JP" dirty="0" smtClean="0"/>
          </a:p>
          <a:p>
            <a:pPr lvl="1"/>
            <a:endParaRPr lang="en-US" altLang="ja-JP" sz="1500" dirty="0"/>
          </a:p>
          <a:p>
            <a:pPr lvl="1"/>
            <a:endParaRPr lang="en-US" altLang="ja-JP" sz="1500" dirty="0" smtClean="0"/>
          </a:p>
          <a:p>
            <a:pPr lvl="1"/>
            <a:endParaRPr lang="en-US" altLang="ja-JP" sz="1500" dirty="0"/>
          </a:p>
          <a:p>
            <a:pPr lvl="1"/>
            <a:endParaRPr lang="en-US" altLang="ja-JP" sz="1500" dirty="0" smtClean="0"/>
          </a:p>
          <a:p>
            <a:pPr lvl="1"/>
            <a:endParaRPr lang="en-US" altLang="ja-JP" sz="1500" dirty="0"/>
          </a:p>
          <a:p>
            <a:pPr lvl="1"/>
            <a:endParaRPr lang="en-US" altLang="ja-JP" sz="1500" dirty="0" smtClean="0"/>
          </a:p>
          <a:p>
            <a:pPr lvl="1"/>
            <a:endParaRPr lang="en-US" altLang="ja-JP" sz="1500" dirty="0"/>
          </a:p>
          <a:p>
            <a:pPr lvl="1"/>
            <a:endParaRPr lang="en-US" altLang="ja-JP" sz="1500" dirty="0" smtClean="0"/>
          </a:p>
          <a:p>
            <a:pPr lvl="1"/>
            <a:endParaRPr lang="en-US" altLang="ja-JP" sz="1500" dirty="0"/>
          </a:p>
          <a:p>
            <a:pPr lvl="1"/>
            <a:r>
              <a:rPr lang="ja-JP" altLang="en-US" dirty="0" smtClean="0"/>
              <a:t>♡マークをクリックして、</a:t>
            </a:r>
            <a:r>
              <a:rPr lang="ja-JP" altLang="en-US" dirty="0" smtClean="0">
                <a:solidFill>
                  <a:srgbClr val="FF0000"/>
                </a:solidFill>
              </a:rPr>
              <a:t>💛</a:t>
            </a:r>
            <a:r>
              <a:rPr lang="ja-JP" altLang="en-US" dirty="0" smtClean="0"/>
              <a:t>になったコンテンツは、ジャパンサーチ画面右上のマイノートに保存されます。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</p:txBody>
      </p:sp>
      <p:grpSp>
        <p:nvGrpSpPr>
          <p:cNvPr id="20" name="グループ化 19"/>
          <p:cNvGrpSpPr/>
          <p:nvPr/>
        </p:nvGrpSpPr>
        <p:grpSpPr>
          <a:xfrm>
            <a:off x="357248" y="2339475"/>
            <a:ext cx="6143503" cy="2018805"/>
            <a:chOff x="95345" y="2719450"/>
            <a:chExt cx="6143503" cy="2018805"/>
          </a:xfrm>
        </p:grpSpPr>
        <p:grpSp>
          <p:nvGrpSpPr>
            <p:cNvPr id="16" name="グループ化 15"/>
            <p:cNvGrpSpPr/>
            <p:nvPr/>
          </p:nvGrpSpPr>
          <p:grpSpPr>
            <a:xfrm>
              <a:off x="95345" y="2719450"/>
              <a:ext cx="6103574" cy="1923370"/>
              <a:chOff x="95345" y="2719450"/>
              <a:chExt cx="6103574" cy="1923370"/>
            </a:xfrm>
          </p:grpSpPr>
          <p:pic>
            <p:nvPicPr>
              <p:cNvPr id="14" name="図 13"/>
              <p:cNvPicPr>
                <a:picLocks noChangeAspect="1"/>
              </p:cNvPicPr>
              <p:nvPr/>
            </p:nvPicPr>
            <p:blipFill rotWithShape="1">
              <a:blip r:embed="rId2"/>
              <a:srcRect t="17535"/>
              <a:stretch/>
            </p:blipFill>
            <p:spPr>
              <a:xfrm>
                <a:off x="95345" y="2731325"/>
                <a:ext cx="4257736" cy="1911495"/>
              </a:xfrm>
              <a:prstGeom prst="rect">
                <a:avLst/>
              </a:prstGeom>
            </p:spPr>
          </p:pic>
          <p:pic>
            <p:nvPicPr>
              <p:cNvPr id="15" name="図 14"/>
              <p:cNvPicPr>
                <a:picLocks noChangeAspect="1"/>
              </p:cNvPicPr>
              <p:nvPr/>
            </p:nvPicPr>
            <p:blipFill rotWithShape="1">
              <a:blip r:embed="rId3"/>
              <a:srcRect t="17116" r="66049"/>
              <a:stretch/>
            </p:blipFill>
            <p:spPr>
              <a:xfrm>
                <a:off x="3912922" y="2719450"/>
                <a:ext cx="2285997" cy="1910704"/>
              </a:xfrm>
              <a:prstGeom prst="rect">
                <a:avLst/>
              </a:prstGeom>
            </p:spPr>
          </p:pic>
        </p:grpSp>
        <p:sp>
          <p:nvSpPr>
            <p:cNvPr id="17" name="楕円 16"/>
            <p:cNvSpPr/>
            <p:nvPr/>
          </p:nvSpPr>
          <p:spPr>
            <a:xfrm>
              <a:off x="1591294" y="4256477"/>
              <a:ext cx="475012" cy="481778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楕円 17"/>
            <p:cNvSpPr/>
            <p:nvPr/>
          </p:nvSpPr>
          <p:spPr>
            <a:xfrm>
              <a:off x="3508666" y="4256477"/>
              <a:ext cx="475012" cy="481778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楕円 18"/>
            <p:cNvSpPr/>
            <p:nvPr/>
          </p:nvSpPr>
          <p:spPr>
            <a:xfrm>
              <a:off x="5763836" y="4205595"/>
              <a:ext cx="475012" cy="481778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" name="グループ化 33"/>
          <p:cNvGrpSpPr/>
          <p:nvPr/>
        </p:nvGrpSpPr>
        <p:grpSpPr>
          <a:xfrm>
            <a:off x="356084" y="5148075"/>
            <a:ext cx="6447488" cy="2613577"/>
            <a:chOff x="410512" y="5611894"/>
            <a:chExt cx="6447488" cy="2613577"/>
          </a:xfrm>
        </p:grpSpPr>
        <p:pic>
          <p:nvPicPr>
            <p:cNvPr id="23" name="図 22"/>
            <p:cNvPicPr>
              <a:picLocks noChangeAspect="1"/>
            </p:cNvPicPr>
            <p:nvPr/>
          </p:nvPicPr>
          <p:blipFill rotWithShape="1">
            <a:blip r:embed="rId4"/>
            <a:srcRect b="23982"/>
            <a:stretch/>
          </p:blipFill>
          <p:spPr>
            <a:xfrm>
              <a:off x="410512" y="5662775"/>
              <a:ext cx="6028944" cy="236814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4" name="正方形/長方形 23"/>
            <p:cNvSpPr/>
            <p:nvPr/>
          </p:nvSpPr>
          <p:spPr>
            <a:xfrm>
              <a:off x="5203585" y="5611894"/>
              <a:ext cx="1339719" cy="75205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7" name="図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41110" y="6628879"/>
              <a:ext cx="2716890" cy="1596592"/>
            </a:xfrm>
            <a:prstGeom prst="rect">
              <a:avLst/>
            </a:prstGeom>
            <a:ln w="19050">
              <a:solidFill>
                <a:srgbClr val="FF0000"/>
              </a:solidFill>
            </a:ln>
          </p:spPr>
        </p:pic>
        <p:cxnSp>
          <p:nvCxnSpPr>
            <p:cNvPr id="29" name="直線コネクタ 28"/>
            <p:cNvCxnSpPr/>
            <p:nvPr/>
          </p:nvCxnSpPr>
          <p:spPr>
            <a:xfrm flipH="1">
              <a:off x="4131343" y="6363951"/>
              <a:ext cx="1072242" cy="26492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>
              <a:off x="6543304" y="6363951"/>
              <a:ext cx="314696" cy="26492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角丸四角形 31"/>
            <p:cNvSpPr/>
            <p:nvPr/>
          </p:nvSpPr>
          <p:spPr>
            <a:xfrm>
              <a:off x="4358244" y="7117302"/>
              <a:ext cx="2342408" cy="518533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3" name="テキスト ボックス 32"/>
          <p:cNvSpPr txBox="1"/>
          <p:nvPr/>
        </p:nvSpPr>
        <p:spPr>
          <a:xfrm>
            <a:off x="356084" y="7856751"/>
            <a:ext cx="6210795" cy="16927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Check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ja-JP" altLang="en-US" sz="1600" dirty="0" smtClean="0"/>
              <a:t>「最初のノート」から「メイン」付近または「管理」をクリックするとマイノートが開きます。</a:t>
            </a:r>
            <a:endParaRPr kumimoji="1" lang="en-US" altLang="ja-JP" sz="1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ja-JP" altLang="en-US" sz="1600" dirty="0" smtClean="0"/>
              <a:t>コンテンツがマイノートに保存されているか、こまめに確認してみてね！</a:t>
            </a:r>
            <a:endParaRPr kumimoji="1" lang="en-US" altLang="ja-JP" sz="1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ja-JP" altLang="en-US" sz="1600" dirty="0" smtClean="0"/>
              <a:t>制作中に、キャッシュは削除しないでください。</a:t>
            </a:r>
            <a:endParaRPr kumimoji="1" lang="ja-JP" altLang="en-US" sz="16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0" y="9418708"/>
            <a:ext cx="443631" cy="527403"/>
          </a:xfrm>
        </p:spPr>
        <p:txBody>
          <a:bodyPr/>
          <a:lstStyle/>
          <a:p>
            <a:fld id="{062BB3F2-99CA-414A-8538-064D802FD24F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  <p:grpSp>
        <p:nvGrpSpPr>
          <p:cNvPr id="21" name="グループ化 20"/>
          <p:cNvGrpSpPr/>
          <p:nvPr/>
        </p:nvGrpSpPr>
        <p:grpSpPr>
          <a:xfrm>
            <a:off x="3327971" y="74644"/>
            <a:ext cx="3446465" cy="575937"/>
            <a:chOff x="1124307" y="7957187"/>
            <a:chExt cx="4839196" cy="746448"/>
          </a:xfrm>
        </p:grpSpPr>
        <p:grpSp>
          <p:nvGrpSpPr>
            <p:cNvPr id="22" name="グループ化 21"/>
            <p:cNvGrpSpPr/>
            <p:nvPr/>
          </p:nvGrpSpPr>
          <p:grpSpPr>
            <a:xfrm>
              <a:off x="2836506" y="7957187"/>
              <a:ext cx="3126997" cy="746448"/>
              <a:chOff x="895739" y="5878288"/>
              <a:chExt cx="3126997" cy="746448"/>
            </a:xfrm>
          </p:grpSpPr>
          <p:sp>
            <p:nvSpPr>
              <p:cNvPr id="26" name="八角形 25"/>
              <p:cNvSpPr/>
              <p:nvPr/>
            </p:nvSpPr>
            <p:spPr>
              <a:xfrm>
                <a:off x="895739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en-US" altLang="ja-JP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8" name="八角形 27"/>
              <p:cNvSpPr/>
              <p:nvPr/>
            </p:nvSpPr>
            <p:spPr>
              <a:xfrm>
                <a:off x="1492898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１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0" name="八角形 29"/>
              <p:cNvSpPr/>
              <p:nvPr/>
            </p:nvSpPr>
            <p:spPr>
              <a:xfrm>
                <a:off x="2090057" y="5971593"/>
                <a:ext cx="597159" cy="522514"/>
              </a:xfrm>
              <a:prstGeom prst="octagon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２</a:t>
                </a:r>
              </a:p>
            </p:txBody>
          </p:sp>
          <p:sp>
            <p:nvSpPr>
              <p:cNvPr id="35" name="八角形 34"/>
              <p:cNvSpPr/>
              <p:nvPr/>
            </p:nvSpPr>
            <p:spPr>
              <a:xfrm>
                <a:off x="2687216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３</a:t>
                </a:r>
              </a:p>
            </p:txBody>
          </p:sp>
          <p:sp>
            <p:nvSpPr>
              <p:cNvPr id="36" name="八角形 35"/>
              <p:cNvSpPr/>
              <p:nvPr/>
            </p:nvSpPr>
            <p:spPr>
              <a:xfrm>
                <a:off x="3282049" y="5878288"/>
                <a:ext cx="740687" cy="746448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800"/>
                  </a:lnSpc>
                </a:pPr>
                <a:r>
                  <a:rPr kumimoji="1" lang="ja-JP" altLang="en-US" sz="16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完成</a:t>
                </a:r>
              </a:p>
            </p:txBody>
          </p:sp>
        </p:grpSp>
        <p:sp>
          <p:nvSpPr>
            <p:cNvPr id="25" name="テキスト ボックス 24"/>
            <p:cNvSpPr txBox="1"/>
            <p:nvPr/>
          </p:nvSpPr>
          <p:spPr>
            <a:xfrm>
              <a:off x="1124307" y="8071127"/>
              <a:ext cx="1687776" cy="518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 smtClean="0">
                  <a:solidFill>
                    <a:schemeClr val="accent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</a:t>
              </a:r>
              <a:endParaRPr kumimoji="1" lang="ja-JP" altLang="en-US" sz="20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7" name="角丸四角形 36"/>
          <p:cNvSpPr/>
          <p:nvPr/>
        </p:nvSpPr>
        <p:spPr>
          <a:xfrm>
            <a:off x="6127668" y="7243669"/>
            <a:ext cx="439211" cy="370935"/>
          </a:xfrm>
          <a:prstGeom prst="round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365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826382"/>
          </a:xfrm>
        </p:spPr>
        <p:txBody>
          <a:bodyPr/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ステップ３</a:t>
            </a:r>
            <a:r>
              <a:rPr kumimoji="1" lang="en-US" altLang="ja-JP" dirty="0" smtClean="0"/>
              <a:t>】</a:t>
            </a:r>
            <a:r>
              <a:rPr kumimoji="1" lang="ja-JP" altLang="en-US" dirty="0" smtClean="0"/>
              <a:t>まとめる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9" y="1235034"/>
            <a:ext cx="5775432" cy="768724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kumimoji="1" lang="ja-JP" altLang="en-US" sz="2400" dirty="0" smtClean="0"/>
              <a:t>マイノートに集めたコンテンツを「ワークスペース」でまとめます</a:t>
            </a:r>
            <a:endParaRPr kumimoji="1" lang="en-US" altLang="ja-JP" sz="2400" dirty="0" smtClean="0"/>
          </a:p>
          <a:p>
            <a:pPr lvl="1"/>
            <a:r>
              <a:rPr kumimoji="1" lang="ja-JP" altLang="en-US" dirty="0" smtClean="0"/>
              <a:t>ワークスペースは、</a:t>
            </a:r>
            <a:r>
              <a:rPr lang="ja-JP" altLang="en-US" dirty="0"/>
              <a:t>みんなでマイノートやギャラリーを制作できる広場</a:t>
            </a:r>
            <a:r>
              <a:rPr lang="ja-JP" altLang="en-US" dirty="0" smtClean="0"/>
              <a:t>です。</a:t>
            </a:r>
            <a:endParaRPr kumimoji="1" lang="en-US" altLang="ja-JP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ja-JP" altLang="en-US" dirty="0" smtClean="0"/>
              <a:t>（１）ワークスペースにアクセスします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参加する日のワークスペースの</a:t>
            </a:r>
            <a:r>
              <a:rPr kumimoji="1" lang="en-US" altLang="ja-JP" dirty="0" smtClean="0"/>
              <a:t>URL</a:t>
            </a:r>
            <a:r>
              <a:rPr kumimoji="1" lang="ja-JP" altLang="en-US" dirty="0" smtClean="0"/>
              <a:t>をクリックし、氏名とパスワードを入力します。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sz="1000" dirty="0" smtClean="0"/>
          </a:p>
          <a:p>
            <a:pPr lvl="1"/>
            <a:r>
              <a:rPr lang="ja-JP" altLang="en-US" dirty="0" smtClean="0"/>
              <a:t>皆さんのギャラリーが用意されているので、自分のギャラリーを見つけましょう。</a:t>
            </a:r>
            <a:endParaRPr lang="en-US" altLang="ja-JP" dirty="0"/>
          </a:p>
          <a:p>
            <a:endParaRPr kumimoji="1" lang="en-US" altLang="ja-JP" dirty="0" smtClean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/>
          <a:srcRect l="19395" t="4533" r="20845" b="8465"/>
          <a:stretch/>
        </p:blipFill>
        <p:spPr>
          <a:xfrm>
            <a:off x="4586288" y="4925100"/>
            <a:ext cx="1271587" cy="1266826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882707"/>
              </p:ext>
            </p:extLst>
          </p:nvPr>
        </p:nvGraphicFramePr>
        <p:xfrm>
          <a:off x="687285" y="3586347"/>
          <a:ext cx="5483430" cy="12344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935181">
                  <a:extLst>
                    <a:ext uri="{9D8B030D-6E8A-4147-A177-3AD203B41FA5}">
                      <a16:colId xmlns:a16="http://schemas.microsoft.com/office/drawing/2014/main" val="3302210916"/>
                    </a:ext>
                  </a:extLst>
                </a:gridCol>
                <a:gridCol w="2968831">
                  <a:extLst>
                    <a:ext uri="{9D8B030D-6E8A-4147-A177-3AD203B41FA5}">
                      <a16:colId xmlns:a16="http://schemas.microsoft.com/office/drawing/2014/main" val="2582980561"/>
                    </a:ext>
                  </a:extLst>
                </a:gridCol>
                <a:gridCol w="1579418">
                  <a:extLst>
                    <a:ext uri="{9D8B030D-6E8A-4147-A177-3AD203B41FA5}">
                      <a16:colId xmlns:a16="http://schemas.microsoft.com/office/drawing/2014/main" val="480353812"/>
                    </a:ext>
                  </a:extLst>
                </a:gridCol>
              </a:tblGrid>
              <a:tr h="23998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 smtClean="0"/>
                        <a:t>日にち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dirty="0" smtClean="0"/>
                        <a:t>URL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 smtClean="0"/>
                        <a:t>パスワード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766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500" dirty="0" smtClean="0"/>
                        <a:t>8</a:t>
                      </a:r>
                      <a:r>
                        <a:rPr kumimoji="1" lang="ja-JP" altLang="en-US" sz="1500" dirty="0" smtClean="0"/>
                        <a:t>月</a:t>
                      </a:r>
                      <a:r>
                        <a:rPr kumimoji="1" lang="en-US" altLang="ja-JP" sz="1500" dirty="0" smtClean="0"/>
                        <a:t>18</a:t>
                      </a:r>
                      <a:r>
                        <a:rPr kumimoji="1" lang="ja-JP" altLang="en-US" sz="1500" dirty="0" smtClean="0"/>
                        <a:t>日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 smtClean="0">
                          <a:hlinkClick r:id="rId3"/>
                        </a:rPr>
                        <a:t>https://jpsearch.go.jp/workspace/jpsutilization-workspace0818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500" dirty="0" smtClean="0"/>
                        <a:t>0818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078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500" dirty="0" smtClean="0"/>
                        <a:t>8</a:t>
                      </a:r>
                      <a:r>
                        <a:rPr kumimoji="1" lang="ja-JP" altLang="en-US" sz="1500" dirty="0" smtClean="0"/>
                        <a:t>月</a:t>
                      </a:r>
                      <a:r>
                        <a:rPr kumimoji="1" lang="en-US" altLang="ja-JP" sz="1500" dirty="0" smtClean="0"/>
                        <a:t>19</a:t>
                      </a:r>
                      <a:r>
                        <a:rPr kumimoji="1" lang="ja-JP" altLang="en-US" sz="1500" dirty="0" smtClean="0"/>
                        <a:t>日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 smtClean="0">
                          <a:hlinkClick r:id="rId4"/>
                        </a:rPr>
                        <a:t>https://jpsearch.go.jp/workspace/jpsutilization-workspace0819</a:t>
                      </a:r>
                      <a:endParaRPr kumimoji="1" lang="ja-JP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500" dirty="0" smtClean="0"/>
                        <a:t>0819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428289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687285" y="4925100"/>
            <a:ext cx="3732315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Check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ja-JP" altLang="en-US" sz="1600" dirty="0" smtClean="0"/>
              <a:t>表示名は氏名を入力してください。</a:t>
            </a:r>
            <a:endParaRPr kumimoji="1" lang="en-US" altLang="ja-JP" sz="1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ja-JP" altLang="en-US" sz="1600" dirty="0" smtClean="0"/>
              <a:t>ワークスペース内での表示色を選ぶこともできます。</a:t>
            </a:r>
            <a:endParaRPr kumimoji="1" lang="en-US" altLang="ja-JP" sz="1600" dirty="0" smtClean="0"/>
          </a:p>
        </p:txBody>
      </p:sp>
      <p:grpSp>
        <p:nvGrpSpPr>
          <p:cNvPr id="14" name="グループ化 13"/>
          <p:cNvGrpSpPr/>
          <p:nvPr/>
        </p:nvGrpSpPr>
        <p:grpSpPr>
          <a:xfrm>
            <a:off x="687285" y="6972382"/>
            <a:ext cx="5483430" cy="2472716"/>
            <a:chOff x="687286" y="6852794"/>
            <a:chExt cx="5483430" cy="2472716"/>
          </a:xfrm>
        </p:grpSpPr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7286" y="6852794"/>
              <a:ext cx="5483430" cy="247271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" name="楕円 9"/>
            <p:cNvSpPr/>
            <p:nvPr/>
          </p:nvSpPr>
          <p:spPr>
            <a:xfrm>
              <a:off x="790575" y="7762875"/>
              <a:ext cx="1076325" cy="3048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4495800" y="8067675"/>
              <a:ext cx="1276350" cy="125783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" name="直線矢印コネクタ 12"/>
            <p:cNvCxnSpPr>
              <a:stCxn id="10" idx="6"/>
              <a:endCxn id="11" idx="1"/>
            </p:cNvCxnSpPr>
            <p:nvPr/>
          </p:nvCxnSpPr>
          <p:spPr>
            <a:xfrm>
              <a:off x="1866900" y="7915275"/>
              <a:ext cx="2628900" cy="78131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スライド番号プレースホルダー 14"/>
          <p:cNvSpPr>
            <a:spLocks noGrp="1"/>
          </p:cNvSpPr>
          <p:nvPr>
            <p:ph type="sldNum" sz="quarter" idx="12"/>
          </p:nvPr>
        </p:nvSpPr>
        <p:spPr>
          <a:xfrm>
            <a:off x="5086350" y="9241830"/>
            <a:ext cx="1543050" cy="527403"/>
          </a:xfrm>
        </p:spPr>
        <p:txBody>
          <a:bodyPr/>
          <a:lstStyle/>
          <a:p>
            <a:fld id="{062BB3F2-99CA-414A-8538-064D802FD24F}" type="slidenum">
              <a:rPr kumimoji="1" lang="ja-JP" altLang="en-US" smtClean="0"/>
              <a:t>9</a:t>
            </a:fld>
            <a:endParaRPr kumimoji="1" lang="ja-JP" altLang="en-US"/>
          </a:p>
        </p:txBody>
      </p:sp>
      <p:grpSp>
        <p:nvGrpSpPr>
          <p:cNvPr id="16" name="グループ化 15"/>
          <p:cNvGrpSpPr/>
          <p:nvPr/>
        </p:nvGrpSpPr>
        <p:grpSpPr>
          <a:xfrm>
            <a:off x="3327971" y="74644"/>
            <a:ext cx="3446465" cy="575937"/>
            <a:chOff x="1124307" y="7957187"/>
            <a:chExt cx="4839196" cy="746448"/>
          </a:xfrm>
        </p:grpSpPr>
        <p:grpSp>
          <p:nvGrpSpPr>
            <p:cNvPr id="17" name="グループ化 16"/>
            <p:cNvGrpSpPr/>
            <p:nvPr/>
          </p:nvGrpSpPr>
          <p:grpSpPr>
            <a:xfrm>
              <a:off x="2836506" y="7957187"/>
              <a:ext cx="3126997" cy="746448"/>
              <a:chOff x="895739" y="5878288"/>
              <a:chExt cx="3126997" cy="746448"/>
            </a:xfrm>
          </p:grpSpPr>
          <p:sp>
            <p:nvSpPr>
              <p:cNvPr id="19" name="八角形 18"/>
              <p:cNvSpPr/>
              <p:nvPr/>
            </p:nvSpPr>
            <p:spPr>
              <a:xfrm>
                <a:off x="895739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en-US" altLang="ja-JP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" name="八角形 19"/>
              <p:cNvSpPr/>
              <p:nvPr/>
            </p:nvSpPr>
            <p:spPr>
              <a:xfrm>
                <a:off x="1492898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１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" name="八角形 20"/>
              <p:cNvSpPr/>
              <p:nvPr/>
            </p:nvSpPr>
            <p:spPr>
              <a:xfrm>
                <a:off x="2090057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２</a:t>
                </a:r>
              </a:p>
            </p:txBody>
          </p:sp>
          <p:sp>
            <p:nvSpPr>
              <p:cNvPr id="22" name="八角形 21"/>
              <p:cNvSpPr/>
              <p:nvPr/>
            </p:nvSpPr>
            <p:spPr>
              <a:xfrm>
                <a:off x="2687216" y="5971593"/>
                <a:ext cx="597159" cy="522514"/>
              </a:xfrm>
              <a:prstGeom prst="octagon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３</a:t>
                </a:r>
              </a:p>
            </p:txBody>
          </p:sp>
          <p:sp>
            <p:nvSpPr>
              <p:cNvPr id="23" name="八角形 22"/>
              <p:cNvSpPr/>
              <p:nvPr/>
            </p:nvSpPr>
            <p:spPr>
              <a:xfrm>
                <a:off x="3282049" y="5878288"/>
                <a:ext cx="740687" cy="746448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800"/>
                  </a:lnSpc>
                </a:pPr>
                <a:r>
                  <a:rPr kumimoji="1" lang="ja-JP" altLang="en-US" sz="16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完成</a:t>
                </a:r>
              </a:p>
            </p:txBody>
          </p:sp>
        </p:grpSp>
        <p:sp>
          <p:nvSpPr>
            <p:cNvPr id="18" name="テキスト ボックス 17"/>
            <p:cNvSpPr txBox="1"/>
            <p:nvPr/>
          </p:nvSpPr>
          <p:spPr>
            <a:xfrm>
              <a:off x="1124307" y="8071127"/>
              <a:ext cx="1687776" cy="518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 smtClean="0">
                  <a:solidFill>
                    <a:schemeClr val="accent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</a:t>
              </a:r>
              <a:endParaRPr kumimoji="1" lang="ja-JP" altLang="en-US" sz="20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913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826382"/>
          </a:xfrm>
        </p:spPr>
        <p:txBody>
          <a:bodyPr/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ステップ３</a:t>
            </a:r>
            <a:r>
              <a:rPr kumimoji="1" lang="en-US" altLang="ja-JP" dirty="0" smtClean="0"/>
              <a:t>】</a:t>
            </a:r>
            <a:r>
              <a:rPr kumimoji="1" lang="ja-JP" altLang="en-US" dirty="0" smtClean="0"/>
              <a:t>まとめる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1235034"/>
            <a:ext cx="5915025" cy="76872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 smtClean="0"/>
              <a:t>（</a:t>
            </a:r>
            <a:r>
              <a:rPr lang="ja-JP" altLang="en-US" dirty="0"/>
              <a:t>２</a:t>
            </a:r>
            <a:r>
              <a:rPr lang="ja-JP" altLang="en-US" dirty="0" smtClean="0"/>
              <a:t>）自分のギャラリーに</a:t>
            </a:r>
            <a:r>
              <a:rPr lang="ja-JP" altLang="en-US" dirty="0"/>
              <a:t>入</a:t>
            </a:r>
            <a:r>
              <a:rPr lang="ja-JP" altLang="en-US" dirty="0" smtClean="0"/>
              <a:t>ります</a:t>
            </a:r>
            <a:endParaRPr lang="en-US" altLang="ja-JP" dirty="0"/>
          </a:p>
          <a:p>
            <a:pPr lvl="1"/>
            <a:r>
              <a:rPr kumimoji="1" lang="ja-JP" altLang="en-US" dirty="0" smtClean="0"/>
              <a:t>エンピツマークをクリックして、ギャラリーの編集画面に入ってください。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pPr lvl="1"/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（３）自分のギャラリーに、マイノートに保存  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           </a:t>
            </a:r>
            <a:r>
              <a:rPr kumimoji="1" lang="ja-JP" altLang="en-US" dirty="0" smtClean="0"/>
              <a:t>したコンテンツをコピーします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画面の右側にある「</a:t>
            </a:r>
            <a:r>
              <a:rPr kumimoji="1" lang="ja-JP" altLang="en-US" sz="1200" dirty="0" smtClean="0"/>
              <a:t>・・・</a:t>
            </a:r>
            <a:r>
              <a:rPr kumimoji="1" lang="ja-JP" altLang="en-US" dirty="0" smtClean="0"/>
              <a:t>」をクリックします。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「インポート」をクリックします。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「マイノート」をクリックします。</a:t>
            </a:r>
            <a:endParaRPr kumimoji="1" lang="en-US" altLang="ja-JP" dirty="0" smtClean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195593" y="2235402"/>
            <a:ext cx="2677668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Check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ja-JP" altLang="en-US" sz="1600" dirty="0" smtClean="0"/>
              <a:t>エンピツマーク以外をクリックすると、</a:t>
            </a:r>
            <a:endParaRPr kumimoji="1" lang="en-US" altLang="ja-JP" sz="1600" dirty="0" smtClean="0"/>
          </a:p>
          <a:p>
            <a:r>
              <a:rPr kumimoji="1" lang="ja-JP" altLang="en-US" sz="1600" dirty="0"/>
              <a:t>　</a:t>
            </a:r>
            <a:r>
              <a:rPr kumimoji="1" lang="ja-JP" altLang="en-US" sz="1600" dirty="0" smtClean="0"/>
              <a:t> ギャラリーを編集する</a:t>
            </a:r>
            <a:endParaRPr kumimoji="1" lang="en-US" altLang="ja-JP" sz="1600" dirty="0" smtClean="0"/>
          </a:p>
          <a:p>
            <a:r>
              <a:rPr kumimoji="1" lang="ja-JP" altLang="en-US" sz="1600" dirty="0" smtClean="0"/>
              <a:t>      ことができません。</a:t>
            </a:r>
            <a:endParaRPr kumimoji="1" lang="en-US" altLang="ja-JP" sz="1600" dirty="0" smtClean="0"/>
          </a:p>
        </p:txBody>
      </p:sp>
      <p:grpSp>
        <p:nvGrpSpPr>
          <p:cNvPr id="17" name="グループ化 16"/>
          <p:cNvGrpSpPr/>
          <p:nvPr/>
        </p:nvGrpSpPr>
        <p:grpSpPr>
          <a:xfrm>
            <a:off x="4033125" y="2224031"/>
            <a:ext cx="1882205" cy="1904005"/>
            <a:chOff x="4159828" y="1947553"/>
            <a:chExt cx="2252849" cy="2351314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 rotWithShape="1">
            <a:blip r:embed="rId2"/>
            <a:srcRect t="3667" r="4191" b="5577"/>
            <a:stretch/>
          </p:blipFill>
          <p:spPr>
            <a:xfrm>
              <a:off x="4159828" y="1947553"/>
              <a:ext cx="2226685" cy="235131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楕円 11"/>
            <p:cNvSpPr/>
            <p:nvPr/>
          </p:nvSpPr>
          <p:spPr>
            <a:xfrm>
              <a:off x="5890163" y="3716977"/>
              <a:ext cx="522514" cy="57001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" name="グループ化 26"/>
          <p:cNvGrpSpPr/>
          <p:nvPr/>
        </p:nvGrpSpPr>
        <p:grpSpPr>
          <a:xfrm>
            <a:off x="672162" y="5937739"/>
            <a:ext cx="5874065" cy="1871190"/>
            <a:chOff x="731539" y="5609687"/>
            <a:chExt cx="5874065" cy="1871190"/>
          </a:xfrm>
        </p:grpSpPr>
        <p:pic>
          <p:nvPicPr>
            <p:cNvPr id="18" name="図 17"/>
            <p:cNvPicPr>
              <a:picLocks noChangeAspect="1"/>
            </p:cNvPicPr>
            <p:nvPr/>
          </p:nvPicPr>
          <p:blipFill rotWithShape="1">
            <a:blip r:embed="rId3"/>
            <a:srcRect b="19355"/>
            <a:stretch/>
          </p:blipFill>
          <p:spPr>
            <a:xfrm>
              <a:off x="731539" y="5609687"/>
              <a:ext cx="5394922" cy="179309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9" name="図 18"/>
            <p:cNvPicPr>
              <a:picLocks noChangeAspect="1"/>
            </p:cNvPicPr>
            <p:nvPr/>
          </p:nvPicPr>
          <p:blipFill rotWithShape="1">
            <a:blip r:embed="rId4"/>
            <a:srcRect l="5987" t="6602" r="4003" b="8442"/>
            <a:stretch/>
          </p:blipFill>
          <p:spPr>
            <a:xfrm>
              <a:off x="4778613" y="6566476"/>
              <a:ext cx="1757548" cy="9144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42137" y="5878045"/>
              <a:ext cx="342900" cy="257175"/>
            </a:xfrm>
            <a:prstGeom prst="rect">
              <a:avLst/>
            </a:prstGeom>
          </p:spPr>
        </p:pic>
        <p:sp>
          <p:nvSpPr>
            <p:cNvPr id="22" name="楕円 21"/>
            <p:cNvSpPr/>
            <p:nvPr/>
          </p:nvSpPr>
          <p:spPr>
            <a:xfrm>
              <a:off x="5670982" y="5786940"/>
              <a:ext cx="488696" cy="439387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/>
            <p:cNvSpPr/>
            <p:nvPr/>
          </p:nvSpPr>
          <p:spPr>
            <a:xfrm>
              <a:off x="4565461" y="6449353"/>
              <a:ext cx="2040143" cy="43938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1" name="図 30"/>
          <p:cNvPicPr>
            <a:picLocks noChangeAspect="1"/>
          </p:cNvPicPr>
          <p:nvPr/>
        </p:nvPicPr>
        <p:blipFill rotWithShape="1">
          <a:blip r:embed="rId6"/>
          <a:srcRect t="1505" r="1895" b="25410"/>
          <a:stretch/>
        </p:blipFill>
        <p:spPr>
          <a:xfrm>
            <a:off x="672162" y="7860315"/>
            <a:ext cx="3739067" cy="14859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2" name="正方形/長方形 31"/>
          <p:cNvSpPr/>
          <p:nvPr/>
        </p:nvSpPr>
        <p:spPr>
          <a:xfrm>
            <a:off x="581891" y="8612451"/>
            <a:ext cx="3538847" cy="4393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4" name="直線矢印コネクタ 33"/>
          <p:cNvCxnSpPr>
            <a:stCxn id="22" idx="3"/>
          </p:cNvCxnSpPr>
          <p:nvPr/>
        </p:nvCxnSpPr>
        <p:spPr>
          <a:xfrm flipH="1">
            <a:off x="5325393" y="6490032"/>
            <a:ext cx="357780" cy="2815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/>
          <p:nvPr/>
        </p:nvCxnSpPr>
        <p:spPr>
          <a:xfrm flipH="1">
            <a:off x="2534427" y="7211134"/>
            <a:ext cx="2142038" cy="13593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スライド番号プレースホルダー 39"/>
          <p:cNvSpPr>
            <a:spLocks noGrp="1"/>
          </p:cNvSpPr>
          <p:nvPr>
            <p:ph type="sldNum" sz="quarter" idx="12"/>
          </p:nvPr>
        </p:nvSpPr>
        <p:spPr>
          <a:xfrm>
            <a:off x="108929" y="9276492"/>
            <a:ext cx="563233" cy="527403"/>
          </a:xfrm>
        </p:spPr>
        <p:txBody>
          <a:bodyPr/>
          <a:lstStyle/>
          <a:p>
            <a:fld id="{062BB3F2-99CA-414A-8538-064D802FD24F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  <p:grpSp>
        <p:nvGrpSpPr>
          <p:cNvPr id="36" name="グループ化 35"/>
          <p:cNvGrpSpPr/>
          <p:nvPr/>
        </p:nvGrpSpPr>
        <p:grpSpPr>
          <a:xfrm>
            <a:off x="3327971" y="74644"/>
            <a:ext cx="3446465" cy="575937"/>
            <a:chOff x="1124307" y="7957187"/>
            <a:chExt cx="4839196" cy="746448"/>
          </a:xfrm>
        </p:grpSpPr>
        <p:grpSp>
          <p:nvGrpSpPr>
            <p:cNvPr id="37" name="グループ化 36"/>
            <p:cNvGrpSpPr/>
            <p:nvPr/>
          </p:nvGrpSpPr>
          <p:grpSpPr>
            <a:xfrm>
              <a:off x="2836506" y="7957187"/>
              <a:ext cx="3126997" cy="746448"/>
              <a:chOff x="895739" y="5878288"/>
              <a:chExt cx="3126997" cy="746448"/>
            </a:xfrm>
          </p:grpSpPr>
          <p:sp>
            <p:nvSpPr>
              <p:cNvPr id="39" name="八角形 38"/>
              <p:cNvSpPr/>
              <p:nvPr/>
            </p:nvSpPr>
            <p:spPr>
              <a:xfrm>
                <a:off x="895739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en-US" altLang="ja-JP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1" name="八角形 40"/>
              <p:cNvSpPr/>
              <p:nvPr/>
            </p:nvSpPr>
            <p:spPr>
              <a:xfrm>
                <a:off x="1492898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１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2" name="八角形 41"/>
              <p:cNvSpPr/>
              <p:nvPr/>
            </p:nvSpPr>
            <p:spPr>
              <a:xfrm>
                <a:off x="2090057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２</a:t>
                </a:r>
              </a:p>
            </p:txBody>
          </p:sp>
          <p:sp>
            <p:nvSpPr>
              <p:cNvPr id="43" name="八角形 42"/>
              <p:cNvSpPr/>
              <p:nvPr/>
            </p:nvSpPr>
            <p:spPr>
              <a:xfrm>
                <a:off x="2687216" y="5971593"/>
                <a:ext cx="597159" cy="522514"/>
              </a:xfrm>
              <a:prstGeom prst="octagon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３</a:t>
                </a:r>
              </a:p>
            </p:txBody>
          </p:sp>
          <p:sp>
            <p:nvSpPr>
              <p:cNvPr id="44" name="八角形 43"/>
              <p:cNvSpPr/>
              <p:nvPr/>
            </p:nvSpPr>
            <p:spPr>
              <a:xfrm>
                <a:off x="3282049" y="5878288"/>
                <a:ext cx="740687" cy="746448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800"/>
                  </a:lnSpc>
                </a:pPr>
                <a:r>
                  <a:rPr kumimoji="1" lang="ja-JP" altLang="en-US" sz="16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完成</a:t>
                </a:r>
              </a:p>
            </p:txBody>
          </p:sp>
        </p:grpSp>
        <p:sp>
          <p:nvSpPr>
            <p:cNvPr id="38" name="テキスト ボックス 37"/>
            <p:cNvSpPr txBox="1"/>
            <p:nvPr/>
          </p:nvSpPr>
          <p:spPr>
            <a:xfrm>
              <a:off x="1124307" y="8071127"/>
              <a:ext cx="1687776" cy="518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 smtClean="0">
                  <a:solidFill>
                    <a:schemeClr val="accent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</a:t>
              </a:r>
              <a:endParaRPr kumimoji="1" lang="ja-JP" altLang="en-US" sz="20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959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826382"/>
          </a:xfrm>
        </p:spPr>
        <p:txBody>
          <a:bodyPr/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ステップ３</a:t>
            </a:r>
            <a:r>
              <a:rPr kumimoji="1" lang="en-US" altLang="ja-JP" dirty="0" smtClean="0"/>
              <a:t>】</a:t>
            </a:r>
            <a:r>
              <a:rPr kumimoji="1" lang="ja-JP" altLang="en-US" dirty="0" smtClean="0"/>
              <a:t>まとめる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1235034"/>
            <a:ext cx="5915025" cy="76872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 smtClean="0"/>
              <a:t>（４）ギャラリーの見せ方を工夫します</a:t>
            </a:r>
            <a:endParaRPr lang="en-US" altLang="ja-JP" dirty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pPr lvl="1"/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sz="1000" dirty="0" smtClean="0"/>
          </a:p>
          <a:p>
            <a:pPr marL="0" indent="0">
              <a:buNone/>
            </a:pPr>
            <a:endParaRPr lang="en-US" altLang="ja-JP" sz="1000" dirty="0"/>
          </a:p>
          <a:p>
            <a:pPr marL="0" indent="0">
              <a:buNone/>
            </a:pPr>
            <a:endParaRPr kumimoji="1" lang="en-US" altLang="ja-JP" sz="1000" dirty="0" smtClean="0"/>
          </a:p>
        </p:txBody>
      </p:sp>
      <p:grpSp>
        <p:nvGrpSpPr>
          <p:cNvPr id="14" name="グループ化 13"/>
          <p:cNvGrpSpPr/>
          <p:nvPr/>
        </p:nvGrpSpPr>
        <p:grpSpPr>
          <a:xfrm>
            <a:off x="643583" y="1883633"/>
            <a:ext cx="5547997" cy="4509629"/>
            <a:chOff x="655001" y="1705504"/>
            <a:chExt cx="5547997" cy="4509629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5001" y="1705504"/>
              <a:ext cx="5547997" cy="45096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正方形/長方形 6"/>
            <p:cNvSpPr/>
            <p:nvPr/>
          </p:nvSpPr>
          <p:spPr>
            <a:xfrm>
              <a:off x="1428006" y="3253839"/>
              <a:ext cx="4001985" cy="29688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1098743" y="2994722"/>
              <a:ext cx="4750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 smtClean="0">
                  <a:solidFill>
                    <a:srgbClr val="FF0000"/>
                  </a:solidFill>
                </a:rPr>
                <a:t>①</a:t>
              </a:r>
              <a:endParaRPr kumimoji="1" lang="ja-JP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正方形/長方形 23"/>
            <p:cNvSpPr/>
            <p:nvPr/>
          </p:nvSpPr>
          <p:spPr>
            <a:xfrm>
              <a:off x="1428005" y="3871251"/>
              <a:ext cx="4001985" cy="65324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1098742" y="3619748"/>
              <a:ext cx="4750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solidFill>
                    <a:srgbClr val="FF0000"/>
                  </a:solidFill>
                </a:rPr>
                <a:t>②</a:t>
              </a:r>
            </a:p>
          </p:txBody>
        </p:sp>
        <p:sp>
          <p:nvSpPr>
            <p:cNvPr id="26" name="正方形/長方形 25"/>
            <p:cNvSpPr/>
            <p:nvPr/>
          </p:nvSpPr>
          <p:spPr>
            <a:xfrm>
              <a:off x="3705101" y="4629523"/>
              <a:ext cx="1460665" cy="22294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3301338" y="4582482"/>
              <a:ext cx="4750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 smtClean="0">
                  <a:solidFill>
                    <a:srgbClr val="FF0000"/>
                  </a:solidFill>
                </a:rPr>
                <a:t>③</a:t>
              </a:r>
              <a:endParaRPr kumimoji="1" lang="ja-JP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4690753" y="1939536"/>
              <a:ext cx="4750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 smtClean="0">
                  <a:solidFill>
                    <a:srgbClr val="FF0000"/>
                  </a:solidFill>
                </a:rPr>
                <a:t>④</a:t>
              </a:r>
              <a:endParaRPr kumimoji="1" lang="ja-JP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5010088" y="2173836"/>
              <a:ext cx="1125184" cy="72828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6" name="テキスト ボックス 35"/>
          <p:cNvSpPr txBox="1"/>
          <p:nvPr/>
        </p:nvSpPr>
        <p:spPr>
          <a:xfrm>
            <a:off x="620753" y="6974594"/>
            <a:ext cx="5570827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Check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ja-JP" altLang="en-US" sz="1600" dirty="0" smtClean="0"/>
              <a:t>ワークスペースでは編集内容が自動で保存されます。</a:t>
            </a:r>
            <a:endParaRPr kumimoji="1" lang="en-US" altLang="ja-JP" sz="1600" dirty="0" smtClean="0"/>
          </a:p>
        </p:txBody>
      </p:sp>
      <p:sp>
        <p:nvSpPr>
          <p:cNvPr id="15" name="スライド番号プレースホルダー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11</a:t>
            </a:fld>
            <a:endParaRPr kumimoji="1" lang="ja-JP" altLang="en-US"/>
          </a:p>
        </p:txBody>
      </p:sp>
      <p:grpSp>
        <p:nvGrpSpPr>
          <p:cNvPr id="16" name="グループ化 15"/>
          <p:cNvGrpSpPr/>
          <p:nvPr/>
        </p:nvGrpSpPr>
        <p:grpSpPr>
          <a:xfrm>
            <a:off x="3327971" y="74644"/>
            <a:ext cx="3446465" cy="575937"/>
            <a:chOff x="1124307" y="7957187"/>
            <a:chExt cx="4839196" cy="746448"/>
          </a:xfrm>
        </p:grpSpPr>
        <p:grpSp>
          <p:nvGrpSpPr>
            <p:cNvPr id="17" name="グループ化 16"/>
            <p:cNvGrpSpPr/>
            <p:nvPr/>
          </p:nvGrpSpPr>
          <p:grpSpPr>
            <a:xfrm>
              <a:off x="2836506" y="7957187"/>
              <a:ext cx="3126997" cy="746448"/>
              <a:chOff x="895739" y="5878288"/>
              <a:chExt cx="3126997" cy="746448"/>
            </a:xfrm>
          </p:grpSpPr>
          <p:sp>
            <p:nvSpPr>
              <p:cNvPr id="19" name="八角形 18"/>
              <p:cNvSpPr/>
              <p:nvPr/>
            </p:nvSpPr>
            <p:spPr>
              <a:xfrm>
                <a:off x="895739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en-US" altLang="ja-JP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" name="八角形 19"/>
              <p:cNvSpPr/>
              <p:nvPr/>
            </p:nvSpPr>
            <p:spPr>
              <a:xfrm>
                <a:off x="1492898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１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1" name="八角形 20"/>
              <p:cNvSpPr/>
              <p:nvPr/>
            </p:nvSpPr>
            <p:spPr>
              <a:xfrm>
                <a:off x="2090057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２</a:t>
                </a:r>
              </a:p>
            </p:txBody>
          </p:sp>
          <p:sp>
            <p:nvSpPr>
              <p:cNvPr id="22" name="八角形 21"/>
              <p:cNvSpPr/>
              <p:nvPr/>
            </p:nvSpPr>
            <p:spPr>
              <a:xfrm>
                <a:off x="2687216" y="5971593"/>
                <a:ext cx="597159" cy="522514"/>
              </a:xfrm>
              <a:prstGeom prst="octagon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３</a:t>
                </a:r>
              </a:p>
            </p:txBody>
          </p:sp>
          <p:sp>
            <p:nvSpPr>
              <p:cNvPr id="23" name="八角形 22"/>
              <p:cNvSpPr/>
              <p:nvPr/>
            </p:nvSpPr>
            <p:spPr>
              <a:xfrm>
                <a:off x="3282049" y="5878288"/>
                <a:ext cx="740687" cy="746448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800"/>
                  </a:lnSpc>
                </a:pPr>
                <a:r>
                  <a:rPr kumimoji="1" lang="ja-JP" altLang="en-US" sz="16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完成</a:t>
                </a:r>
              </a:p>
            </p:txBody>
          </p:sp>
        </p:grpSp>
        <p:sp>
          <p:nvSpPr>
            <p:cNvPr id="18" name="テキスト ボックス 17"/>
            <p:cNvSpPr txBox="1"/>
            <p:nvPr/>
          </p:nvSpPr>
          <p:spPr>
            <a:xfrm>
              <a:off x="1124307" y="8071127"/>
              <a:ext cx="1687776" cy="518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 smtClean="0">
                  <a:solidFill>
                    <a:schemeClr val="accent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</a:t>
              </a:r>
              <a:endParaRPr kumimoji="1" lang="ja-JP" altLang="en-US" sz="20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317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826382"/>
          </a:xfrm>
        </p:spPr>
        <p:txBody>
          <a:bodyPr/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ステップ３</a:t>
            </a:r>
            <a:r>
              <a:rPr kumimoji="1" lang="en-US" altLang="ja-JP" dirty="0" smtClean="0"/>
              <a:t>】</a:t>
            </a:r>
            <a:r>
              <a:rPr kumimoji="1" lang="ja-JP" altLang="en-US" dirty="0" smtClean="0"/>
              <a:t>まとめる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1235034"/>
            <a:ext cx="5915025" cy="7687246"/>
          </a:xfrm>
        </p:spPr>
        <p:txBody>
          <a:bodyPr>
            <a:normAutofit/>
          </a:bodyPr>
          <a:lstStyle/>
          <a:p>
            <a:pPr marL="457200" indent="-457200">
              <a:buFont typeface="+mj-ea"/>
              <a:buAutoNum type="circleNumDbPlain"/>
            </a:pPr>
            <a:r>
              <a:rPr lang="ja-JP" altLang="en-US" dirty="0"/>
              <a:t>タイトル</a:t>
            </a:r>
            <a:endParaRPr lang="en-US" altLang="ja-JP" dirty="0"/>
          </a:p>
          <a:p>
            <a:pPr lvl="1"/>
            <a:r>
              <a:rPr lang="ja-JP" altLang="en-US" dirty="0" smtClean="0"/>
              <a:t>ギャラリーにタイトルをつけてみよう！</a:t>
            </a:r>
            <a:endParaRPr lang="en-US" altLang="ja-JP" strike="sngStrike" dirty="0" smtClean="0">
              <a:solidFill>
                <a:srgbClr val="FF0000"/>
              </a:solidFill>
            </a:endParaRPr>
          </a:p>
          <a:p>
            <a:pPr lvl="1"/>
            <a:endParaRPr lang="en-US" altLang="ja-JP" dirty="0"/>
          </a:p>
          <a:p>
            <a:pPr marL="457200" indent="-457200">
              <a:buFont typeface="+mj-ea"/>
              <a:buAutoNum type="circleNumDbPlain"/>
            </a:pPr>
            <a:r>
              <a:rPr lang="ja-JP" altLang="en-US" dirty="0" smtClean="0"/>
              <a:t>感想や工夫した点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「テキスト」欄には、ギャラリーで工夫した点や感想などを書いてみよう！</a:t>
            </a:r>
            <a:endParaRPr lang="en-US" altLang="ja-JP" strike="sngStrike" dirty="0" smtClean="0"/>
          </a:p>
          <a:p>
            <a:pPr marL="342900" lvl="1" indent="0">
              <a:buNone/>
            </a:pPr>
            <a:endParaRPr lang="en-US" altLang="ja-JP" dirty="0"/>
          </a:p>
          <a:p>
            <a:pPr marL="342900" lvl="1" indent="0">
              <a:buNone/>
            </a:pPr>
            <a:endParaRPr lang="en-US" altLang="ja-JP" dirty="0" smtClean="0"/>
          </a:p>
          <a:p>
            <a:pPr marL="342900" lvl="1" indent="0">
              <a:buNone/>
            </a:pPr>
            <a:endParaRPr lang="en-US" altLang="ja-JP" dirty="0"/>
          </a:p>
          <a:p>
            <a:pPr marL="342900" lvl="1" indent="0">
              <a:buNone/>
            </a:pPr>
            <a:endParaRPr lang="en-US" altLang="ja-JP" dirty="0" smtClean="0"/>
          </a:p>
          <a:p>
            <a:pPr marL="342900" lvl="1" indent="0">
              <a:buNone/>
            </a:pPr>
            <a:endParaRPr lang="en-US" altLang="ja-JP" dirty="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15" y="3722275"/>
            <a:ext cx="6331014" cy="50683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9" name="正方形/長方形 28"/>
          <p:cNvSpPr/>
          <p:nvPr/>
        </p:nvSpPr>
        <p:spPr>
          <a:xfrm>
            <a:off x="381999" y="5297836"/>
            <a:ext cx="5988691" cy="441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885572" y="5295806"/>
            <a:ext cx="281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chemeClr val="accent5">
                    <a:lumMod val="50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アサガオとひまわり</a:t>
            </a:r>
            <a:endParaRPr kumimoji="1" lang="ja-JP" altLang="en-US" b="1" dirty="0">
              <a:solidFill>
                <a:schemeClr val="accent5">
                  <a:lumMod val="50000"/>
                </a:schemeClr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405750" y="6280460"/>
            <a:ext cx="5980763" cy="10413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25788" y="6886879"/>
            <a:ext cx="547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accent5">
                    <a:lumMod val="50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家</a:t>
            </a:r>
            <a:r>
              <a:rPr kumimoji="1" lang="ja-JP" altLang="en-US" b="1" dirty="0" smtClean="0">
                <a:solidFill>
                  <a:schemeClr val="accent5">
                    <a:lumMod val="50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で</a:t>
            </a:r>
            <a:r>
              <a:rPr kumimoji="1" lang="ja-JP" altLang="en-US" b="1" dirty="0">
                <a:solidFill>
                  <a:schemeClr val="accent5">
                    <a:lumMod val="50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育</a:t>
            </a:r>
            <a:r>
              <a:rPr kumimoji="1" lang="ja-JP" altLang="en-US" b="1" dirty="0" smtClean="0">
                <a:solidFill>
                  <a:schemeClr val="accent5">
                    <a:lumMod val="50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ててい</a:t>
            </a:r>
            <a:r>
              <a:rPr kumimoji="1" lang="ja-JP" altLang="en-US" b="1" dirty="0">
                <a:solidFill>
                  <a:schemeClr val="accent5">
                    <a:lumMod val="50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る</a:t>
            </a:r>
            <a:r>
              <a:rPr kumimoji="1" lang="ja-JP" altLang="en-US" b="1" dirty="0" smtClean="0">
                <a:solidFill>
                  <a:schemeClr val="accent5">
                    <a:lumMod val="50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アサガオとひまわりを集めました</a:t>
            </a:r>
            <a:endParaRPr kumimoji="1" lang="ja-JP" altLang="en-US" b="1" dirty="0">
              <a:solidFill>
                <a:schemeClr val="accent5">
                  <a:lumMod val="50000"/>
                </a:schemeClr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11" name="スライド番号プレースホルダー 10"/>
          <p:cNvSpPr>
            <a:spLocks noGrp="1"/>
          </p:cNvSpPr>
          <p:nvPr>
            <p:ph type="sldNum" sz="quarter" idx="12"/>
          </p:nvPr>
        </p:nvSpPr>
        <p:spPr>
          <a:xfrm>
            <a:off x="95750" y="9181661"/>
            <a:ext cx="563233" cy="527403"/>
          </a:xfrm>
        </p:spPr>
        <p:txBody>
          <a:bodyPr/>
          <a:lstStyle/>
          <a:p>
            <a:fld id="{062BB3F2-99CA-414A-8538-064D802FD24F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68243" y="4958861"/>
            <a:ext cx="475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①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56367" y="5982888"/>
            <a:ext cx="475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②</a:t>
            </a:r>
          </a:p>
        </p:txBody>
      </p:sp>
      <p:grpSp>
        <p:nvGrpSpPr>
          <p:cNvPr id="14" name="グループ化 13"/>
          <p:cNvGrpSpPr/>
          <p:nvPr/>
        </p:nvGrpSpPr>
        <p:grpSpPr>
          <a:xfrm>
            <a:off x="3327971" y="74644"/>
            <a:ext cx="3446465" cy="575937"/>
            <a:chOff x="1124307" y="7957187"/>
            <a:chExt cx="4839196" cy="746448"/>
          </a:xfrm>
        </p:grpSpPr>
        <p:grpSp>
          <p:nvGrpSpPr>
            <p:cNvPr id="15" name="グループ化 14"/>
            <p:cNvGrpSpPr/>
            <p:nvPr/>
          </p:nvGrpSpPr>
          <p:grpSpPr>
            <a:xfrm>
              <a:off x="2836506" y="7957187"/>
              <a:ext cx="3126997" cy="746448"/>
              <a:chOff x="895739" y="5878288"/>
              <a:chExt cx="3126997" cy="746448"/>
            </a:xfrm>
          </p:grpSpPr>
          <p:sp>
            <p:nvSpPr>
              <p:cNvPr id="17" name="八角形 16"/>
              <p:cNvSpPr/>
              <p:nvPr/>
            </p:nvSpPr>
            <p:spPr>
              <a:xfrm>
                <a:off x="895739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en-US" altLang="ja-JP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" name="八角形 17"/>
              <p:cNvSpPr/>
              <p:nvPr/>
            </p:nvSpPr>
            <p:spPr>
              <a:xfrm>
                <a:off x="1492898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１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9" name="八角形 18"/>
              <p:cNvSpPr/>
              <p:nvPr/>
            </p:nvSpPr>
            <p:spPr>
              <a:xfrm>
                <a:off x="2090057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２</a:t>
                </a:r>
              </a:p>
            </p:txBody>
          </p:sp>
          <p:sp>
            <p:nvSpPr>
              <p:cNvPr id="20" name="八角形 19"/>
              <p:cNvSpPr/>
              <p:nvPr/>
            </p:nvSpPr>
            <p:spPr>
              <a:xfrm>
                <a:off x="2687216" y="5971593"/>
                <a:ext cx="597159" cy="522514"/>
              </a:xfrm>
              <a:prstGeom prst="octagon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３</a:t>
                </a:r>
              </a:p>
            </p:txBody>
          </p:sp>
          <p:sp>
            <p:nvSpPr>
              <p:cNvPr id="21" name="八角形 20"/>
              <p:cNvSpPr/>
              <p:nvPr/>
            </p:nvSpPr>
            <p:spPr>
              <a:xfrm>
                <a:off x="3282049" y="5878288"/>
                <a:ext cx="740687" cy="746448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800"/>
                  </a:lnSpc>
                </a:pPr>
                <a:r>
                  <a:rPr kumimoji="1" lang="ja-JP" altLang="en-US" sz="16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完成</a:t>
                </a:r>
              </a:p>
            </p:txBody>
          </p:sp>
        </p:grpSp>
        <p:sp>
          <p:nvSpPr>
            <p:cNvPr id="16" name="テキスト ボックス 15"/>
            <p:cNvSpPr txBox="1"/>
            <p:nvPr/>
          </p:nvSpPr>
          <p:spPr>
            <a:xfrm>
              <a:off x="1124307" y="8071127"/>
              <a:ext cx="1687776" cy="518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 smtClean="0">
                  <a:solidFill>
                    <a:schemeClr val="accent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</a:t>
              </a:r>
              <a:endParaRPr kumimoji="1" lang="ja-JP" altLang="en-US" sz="20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068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826382"/>
          </a:xfrm>
        </p:spPr>
        <p:txBody>
          <a:bodyPr/>
          <a:lstStyle/>
          <a:p>
            <a:r>
              <a:rPr kumimoji="1" lang="en-US" altLang="ja-JP" dirty="0" smtClean="0"/>
              <a:t>【</a:t>
            </a:r>
            <a:r>
              <a:rPr kumimoji="1" lang="ja-JP" altLang="en-US" dirty="0" smtClean="0"/>
              <a:t>ステップ３</a:t>
            </a:r>
            <a:r>
              <a:rPr kumimoji="1" lang="en-US" altLang="ja-JP" dirty="0" smtClean="0"/>
              <a:t>】</a:t>
            </a:r>
            <a:r>
              <a:rPr kumimoji="1" lang="ja-JP" altLang="en-US" dirty="0" smtClean="0"/>
              <a:t>まとめる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1235034"/>
            <a:ext cx="5915025" cy="7687246"/>
          </a:xfrm>
        </p:spPr>
        <p:txBody>
          <a:bodyPr>
            <a:normAutofit/>
          </a:bodyPr>
          <a:lstStyle/>
          <a:p>
            <a:pPr marL="457200" indent="-457200">
              <a:buFont typeface="+mj-ea"/>
              <a:buAutoNum type="circleNumDbPlain" startAt="3"/>
            </a:pPr>
            <a:r>
              <a:rPr lang="ja-JP" altLang="en-US" dirty="0" smtClean="0"/>
              <a:t>コンテンツの見せ方</a:t>
            </a:r>
            <a:endParaRPr lang="en-US" altLang="ja-JP" strike="sngStrike" dirty="0" smtClean="0"/>
          </a:p>
          <a:p>
            <a:pPr lvl="1"/>
            <a:r>
              <a:rPr lang="ja-JP" altLang="en-US" dirty="0" smtClean="0"/>
              <a:t>「リスト」の右上にあるアイコンをクリックして、見せ方を工夫してみましょう！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None/>
            </a:pPr>
            <a:endParaRPr lang="en-US" altLang="ja-JP" sz="1000" dirty="0" smtClean="0"/>
          </a:p>
          <a:p>
            <a:pPr marL="457200" indent="-457200">
              <a:buFont typeface="+mj-ea"/>
              <a:buAutoNum type="circleNumDbPlain" startAt="4"/>
            </a:pPr>
            <a:r>
              <a:rPr lang="ja-JP" altLang="en-US" dirty="0" smtClean="0"/>
              <a:t>コンテンツの順序</a:t>
            </a:r>
            <a:endParaRPr lang="en-US" altLang="ja-JP" dirty="0" smtClean="0"/>
          </a:p>
          <a:p>
            <a:pPr lvl="1"/>
            <a:r>
              <a:rPr lang="ja-JP" altLang="en-US" dirty="0"/>
              <a:t>画面右側にある「アウトライン／並べ替え」のタイトルをドラッグ</a:t>
            </a:r>
            <a:r>
              <a:rPr lang="ja-JP" altLang="en-US" dirty="0" smtClean="0"/>
              <a:t>して、コンテンツを好きな順序に並べ替えることができるよ！</a:t>
            </a:r>
            <a:endParaRPr lang="en-US" altLang="ja-JP" strike="sngStrike" dirty="0"/>
          </a:p>
        </p:txBody>
      </p:sp>
      <p:grpSp>
        <p:nvGrpSpPr>
          <p:cNvPr id="37" name="グループ化 36"/>
          <p:cNvGrpSpPr/>
          <p:nvPr/>
        </p:nvGrpSpPr>
        <p:grpSpPr>
          <a:xfrm>
            <a:off x="123631" y="2265379"/>
            <a:ext cx="6610737" cy="2439390"/>
            <a:chOff x="123632" y="4581068"/>
            <a:chExt cx="6610737" cy="2439390"/>
          </a:xfrm>
        </p:grpSpPr>
        <p:pic>
          <p:nvPicPr>
            <p:cNvPr id="12" name="図 11"/>
            <p:cNvPicPr>
              <a:picLocks noChangeAspect="1"/>
            </p:cNvPicPr>
            <p:nvPr/>
          </p:nvPicPr>
          <p:blipFill rotWithShape="1">
            <a:blip r:embed="rId2"/>
            <a:srcRect l="7420" r="2023"/>
            <a:stretch/>
          </p:blipFill>
          <p:spPr>
            <a:xfrm>
              <a:off x="123632" y="5511790"/>
              <a:ext cx="3408218" cy="14973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3538" y="5532221"/>
              <a:ext cx="3070831" cy="14882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3709" y="4581068"/>
              <a:ext cx="5986111" cy="69203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" name="正方形/長方形 16"/>
            <p:cNvSpPr/>
            <p:nvPr/>
          </p:nvSpPr>
          <p:spPr>
            <a:xfrm>
              <a:off x="4132612" y="4664193"/>
              <a:ext cx="2090054" cy="34601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" name="直線矢印コネクタ 33"/>
            <p:cNvCxnSpPr>
              <a:stCxn id="17" idx="2"/>
            </p:cNvCxnSpPr>
            <p:nvPr/>
          </p:nvCxnSpPr>
          <p:spPr>
            <a:xfrm flipH="1">
              <a:off x="2271713" y="5010211"/>
              <a:ext cx="2905926" cy="50157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矢印コネクタ 35"/>
            <p:cNvCxnSpPr>
              <a:stCxn id="17" idx="2"/>
            </p:cNvCxnSpPr>
            <p:nvPr/>
          </p:nvCxnSpPr>
          <p:spPr>
            <a:xfrm>
              <a:off x="5177639" y="5010211"/>
              <a:ext cx="21314" cy="50157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スライド番号プレースホルダー 39"/>
          <p:cNvSpPr>
            <a:spLocks noGrp="1"/>
          </p:cNvSpPr>
          <p:nvPr>
            <p:ph type="sldNum" sz="quarter" idx="12"/>
          </p:nvPr>
        </p:nvSpPr>
        <p:spPr>
          <a:xfrm>
            <a:off x="5051755" y="9257733"/>
            <a:ext cx="1543050" cy="527403"/>
          </a:xfrm>
        </p:spPr>
        <p:txBody>
          <a:bodyPr/>
          <a:lstStyle/>
          <a:p>
            <a:fld id="{062BB3F2-99CA-414A-8538-064D802FD24F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738988" y="2267954"/>
            <a:ext cx="475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③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592112" y="6385766"/>
            <a:ext cx="5569302" cy="2965657"/>
            <a:chOff x="636002" y="6075966"/>
            <a:chExt cx="5569302" cy="2965657"/>
          </a:xfrm>
        </p:grpSpPr>
        <p:pic>
          <p:nvPicPr>
            <p:cNvPr id="38" name="図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6002" y="6075966"/>
              <a:ext cx="5481522" cy="29656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9" name="正方形/長方形 38"/>
            <p:cNvSpPr/>
            <p:nvPr/>
          </p:nvSpPr>
          <p:spPr>
            <a:xfrm>
              <a:off x="4962873" y="6509679"/>
              <a:ext cx="1242431" cy="1002073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4665331" y="6235776"/>
              <a:ext cx="4750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 smtClean="0">
                  <a:solidFill>
                    <a:srgbClr val="FF0000"/>
                  </a:solidFill>
                </a:rPr>
                <a:t>④</a:t>
              </a:r>
              <a:endParaRPr kumimoji="1" lang="ja-JP" alt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グループ化 18"/>
          <p:cNvGrpSpPr/>
          <p:nvPr/>
        </p:nvGrpSpPr>
        <p:grpSpPr>
          <a:xfrm>
            <a:off x="3327971" y="74644"/>
            <a:ext cx="3446465" cy="575937"/>
            <a:chOff x="1124307" y="7957187"/>
            <a:chExt cx="4839196" cy="746448"/>
          </a:xfrm>
        </p:grpSpPr>
        <p:grpSp>
          <p:nvGrpSpPr>
            <p:cNvPr id="20" name="グループ化 19"/>
            <p:cNvGrpSpPr/>
            <p:nvPr/>
          </p:nvGrpSpPr>
          <p:grpSpPr>
            <a:xfrm>
              <a:off x="2836506" y="7957187"/>
              <a:ext cx="3126997" cy="746448"/>
              <a:chOff x="895739" y="5878288"/>
              <a:chExt cx="3126997" cy="746448"/>
            </a:xfrm>
          </p:grpSpPr>
          <p:sp>
            <p:nvSpPr>
              <p:cNvPr id="22" name="八角形 21"/>
              <p:cNvSpPr/>
              <p:nvPr/>
            </p:nvSpPr>
            <p:spPr>
              <a:xfrm>
                <a:off x="895739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en-US" altLang="ja-JP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" name="八角形 22"/>
              <p:cNvSpPr/>
              <p:nvPr/>
            </p:nvSpPr>
            <p:spPr>
              <a:xfrm>
                <a:off x="1492898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１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4" name="八角形 23"/>
              <p:cNvSpPr/>
              <p:nvPr/>
            </p:nvSpPr>
            <p:spPr>
              <a:xfrm>
                <a:off x="2090057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２</a:t>
                </a:r>
              </a:p>
            </p:txBody>
          </p:sp>
          <p:sp>
            <p:nvSpPr>
              <p:cNvPr id="25" name="八角形 24"/>
              <p:cNvSpPr/>
              <p:nvPr/>
            </p:nvSpPr>
            <p:spPr>
              <a:xfrm>
                <a:off x="2687216" y="5971593"/>
                <a:ext cx="597159" cy="522514"/>
              </a:xfrm>
              <a:prstGeom prst="octagon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３</a:t>
                </a:r>
              </a:p>
            </p:txBody>
          </p:sp>
          <p:sp>
            <p:nvSpPr>
              <p:cNvPr id="26" name="八角形 25"/>
              <p:cNvSpPr/>
              <p:nvPr/>
            </p:nvSpPr>
            <p:spPr>
              <a:xfrm>
                <a:off x="3282048" y="5878288"/>
                <a:ext cx="740688" cy="746448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800"/>
                  </a:lnSpc>
                </a:pPr>
                <a:r>
                  <a:rPr kumimoji="1" lang="ja-JP" altLang="en-US" sz="16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完成</a:t>
                </a:r>
              </a:p>
            </p:txBody>
          </p:sp>
        </p:grpSp>
        <p:sp>
          <p:nvSpPr>
            <p:cNvPr id="21" name="テキスト ボックス 20"/>
            <p:cNvSpPr txBox="1"/>
            <p:nvPr/>
          </p:nvSpPr>
          <p:spPr>
            <a:xfrm>
              <a:off x="1124307" y="8071127"/>
              <a:ext cx="1687776" cy="518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 smtClean="0">
                  <a:solidFill>
                    <a:schemeClr val="accent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</a:t>
              </a:r>
              <a:endParaRPr kumimoji="1" lang="ja-JP" altLang="en-US" sz="20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852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123265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dirty="0" smtClean="0"/>
              <a:t>【</a:t>
            </a:r>
            <a:r>
              <a:rPr lang="ja-JP" altLang="en-US" dirty="0" smtClean="0"/>
              <a:t>時間があれば取り組もう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lang="zh-TW" altLang="en-US" sz="22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</a:t>
            </a:r>
            <a:r>
              <a:rPr lang="zh-TW" altLang="en-US" sz="2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難易度★★★：上級</a:t>
            </a:r>
            <a:r>
              <a:rPr lang="zh-TW" altLang="en-US" sz="22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  <a:endParaRPr kumimoji="1" lang="ja-JP" altLang="en-US" sz="2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1650668"/>
            <a:ext cx="5915025" cy="727161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ja-JP" altLang="en-US" sz="2400" dirty="0" smtClean="0"/>
              <a:t>コンテンツを追加してみましょう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sz="2000" dirty="0" smtClean="0"/>
          </a:p>
        </p:txBody>
      </p:sp>
      <p:sp>
        <p:nvSpPr>
          <p:cNvPr id="40" name="スライド番号プレースホルダー 39"/>
          <p:cNvSpPr>
            <a:spLocks noGrp="1"/>
          </p:cNvSpPr>
          <p:nvPr>
            <p:ph type="sldNum" sz="quarter" idx="12"/>
          </p:nvPr>
        </p:nvSpPr>
        <p:spPr>
          <a:xfrm>
            <a:off x="189382" y="9250083"/>
            <a:ext cx="564211" cy="388467"/>
          </a:xfrm>
        </p:spPr>
        <p:txBody>
          <a:bodyPr/>
          <a:lstStyle/>
          <a:p>
            <a:fld id="{062BB3F2-99CA-414A-8538-064D802FD24F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892" y="2343792"/>
            <a:ext cx="2988778" cy="22130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テキスト ボックス 4"/>
          <p:cNvSpPr txBox="1"/>
          <p:nvPr/>
        </p:nvSpPr>
        <p:spPr>
          <a:xfrm>
            <a:off x="471488" y="2343792"/>
            <a:ext cx="27519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kumimoji="1" lang="ja-JP" altLang="en-US" sz="2100" dirty="0"/>
              <a:t>コンテンツ</a:t>
            </a:r>
            <a:r>
              <a:rPr kumimoji="1" lang="ja-JP" altLang="en-US" sz="2100" dirty="0" smtClean="0"/>
              <a:t>の</a:t>
            </a:r>
            <a:r>
              <a:rPr kumimoji="1" lang="ja-JP" altLang="en-US" sz="2100" dirty="0"/>
              <a:t>末尾にある（＋）アイコンをクリックします。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3892" y="4686818"/>
            <a:ext cx="2988778" cy="22155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テキスト ボックス 18"/>
          <p:cNvSpPr txBox="1"/>
          <p:nvPr/>
        </p:nvSpPr>
        <p:spPr>
          <a:xfrm>
            <a:off x="622296" y="4772863"/>
            <a:ext cx="260118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ea"/>
              <a:buAutoNum type="circleNumDbPlain" startAt="2"/>
            </a:pPr>
            <a:r>
              <a:rPr kumimoji="1" lang="ja-JP" altLang="en-US" sz="2100" dirty="0" smtClean="0"/>
              <a:t>「メタデータ」をクリックします。</a:t>
            </a:r>
            <a:endParaRPr kumimoji="1" lang="ja-JP" altLang="en-US" sz="21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/>
          <a:srcRect t="11139"/>
          <a:stretch/>
        </p:blipFill>
        <p:spPr>
          <a:xfrm>
            <a:off x="3223480" y="6974773"/>
            <a:ext cx="2999190" cy="2206624"/>
          </a:xfrm>
          <a:prstGeom prst="rect">
            <a:avLst/>
          </a:prstGeom>
        </p:spPr>
      </p:pic>
      <p:sp>
        <p:nvSpPr>
          <p:cNvPr id="21" name="テキスト ボックス 20"/>
          <p:cNvSpPr txBox="1"/>
          <p:nvPr/>
        </p:nvSpPr>
        <p:spPr>
          <a:xfrm>
            <a:off x="622296" y="7016256"/>
            <a:ext cx="260118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ea"/>
              <a:buAutoNum type="circleNumDbPlain" startAt="3"/>
            </a:pPr>
            <a:r>
              <a:rPr kumimoji="1" lang="ja-JP" altLang="en-US" sz="2100" dirty="0"/>
              <a:t>キーワードで検索し、お気に入りの</a:t>
            </a:r>
            <a:r>
              <a:rPr kumimoji="1" lang="ja-JP" altLang="en-US" sz="2100" dirty="0" smtClean="0"/>
              <a:t>コンテンツを</a:t>
            </a:r>
            <a:r>
              <a:rPr kumimoji="1" lang="ja-JP" altLang="en-US" sz="2100" dirty="0"/>
              <a:t>選択して追加します。</a:t>
            </a:r>
          </a:p>
        </p:txBody>
      </p:sp>
    </p:spTree>
    <p:extLst>
      <p:ext uri="{BB962C8B-B14F-4D97-AF65-F5344CB8AC3E}">
        <p14:creationId xmlns:p14="http://schemas.microsoft.com/office/powerpoint/2010/main" val="384704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123265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dirty="0" smtClean="0"/>
              <a:t>【</a:t>
            </a:r>
            <a:r>
              <a:rPr lang="ja-JP" altLang="en-US" dirty="0" smtClean="0"/>
              <a:t>時間があれば取り組もう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lang="zh-TW" altLang="en-US" sz="22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</a:t>
            </a:r>
            <a:r>
              <a:rPr lang="zh-TW" altLang="en-US" sz="2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難易度★★★：上級</a:t>
            </a:r>
            <a:r>
              <a:rPr lang="zh-TW" altLang="en-US" sz="22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  <a:endParaRPr kumimoji="1" lang="ja-JP" altLang="en-US" sz="2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1650668"/>
            <a:ext cx="5915025" cy="727161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ja-JP" altLang="en-US" sz="2400" dirty="0" smtClean="0"/>
              <a:t>パーツを追加してみましょう</a:t>
            </a:r>
            <a:endParaRPr lang="en-US" altLang="ja-JP" sz="2400" dirty="0" smtClean="0"/>
          </a:p>
          <a:p>
            <a:pPr lvl="1"/>
            <a:r>
              <a:rPr lang="ja-JP" altLang="en-US" dirty="0" smtClean="0"/>
              <a:t>「リスト」の外にある（＋）アイコンをクリックして、パーツを追加してみましょう。</a:t>
            </a:r>
          </a:p>
          <a:p>
            <a:pPr lvl="1"/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 smtClean="0"/>
          </a:p>
        </p:txBody>
      </p:sp>
      <p:sp>
        <p:nvSpPr>
          <p:cNvPr id="40" name="スライド番号プレースホルダー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15</a:t>
            </a:fld>
            <a:endParaRPr kumimoji="1" lang="ja-JP" altLang="en-US"/>
          </a:p>
        </p:txBody>
      </p:sp>
      <p:grpSp>
        <p:nvGrpSpPr>
          <p:cNvPr id="10" name="グループ化 9"/>
          <p:cNvGrpSpPr/>
          <p:nvPr/>
        </p:nvGrpSpPr>
        <p:grpSpPr>
          <a:xfrm>
            <a:off x="226052" y="2768578"/>
            <a:ext cx="6405896" cy="2525856"/>
            <a:chOff x="226052" y="2592409"/>
            <a:chExt cx="6405896" cy="2525856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052" y="2592409"/>
              <a:ext cx="6405896" cy="243085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" name="楕円 8"/>
            <p:cNvSpPr/>
            <p:nvPr/>
          </p:nvSpPr>
          <p:spPr>
            <a:xfrm>
              <a:off x="3099460" y="4595751"/>
              <a:ext cx="546265" cy="52251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274153"/>
              </p:ext>
            </p:extLst>
          </p:nvPr>
        </p:nvGraphicFramePr>
        <p:xfrm>
          <a:off x="415079" y="5761037"/>
          <a:ext cx="5971434" cy="35153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401846">
                  <a:extLst>
                    <a:ext uri="{9D8B030D-6E8A-4147-A177-3AD203B41FA5}">
                      <a16:colId xmlns:a16="http://schemas.microsoft.com/office/drawing/2014/main" val="3154771128"/>
                    </a:ext>
                  </a:extLst>
                </a:gridCol>
                <a:gridCol w="4569588">
                  <a:extLst>
                    <a:ext uri="{9D8B030D-6E8A-4147-A177-3AD203B41FA5}">
                      <a16:colId xmlns:a16="http://schemas.microsoft.com/office/drawing/2014/main" val="4194016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 smtClean="0"/>
                        <a:t>パーツ</a:t>
                      </a:r>
                      <a:endParaRPr kumimoji="1" lang="ja-JP" alt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 smtClean="0">
                          <a:solidFill>
                            <a:schemeClr val="bg1"/>
                          </a:solidFill>
                        </a:rPr>
                        <a:t>機能</a:t>
                      </a:r>
                      <a:endParaRPr kumimoji="1" lang="ja-JP" alt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556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テキスト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解説等の文章を入力する際に利用します。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869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画像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画像を表示します。キャプションも入力できます。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9980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リスト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画像等を様々な形式で並べることができます。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8363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検索ボックス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横断検索またはテーマ別検索を設定した検索ボックスを表示することができます。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93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解説付き画像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画像の特定箇所に注釈をつけることができます。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420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年表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解説付きの年表を作ることができます。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8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セクション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複数のパーツをまとめて表示することができます。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550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目次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500" dirty="0" smtClean="0"/>
                        <a:t>セクション単位で目次を作ることができます。</a:t>
                      </a:r>
                      <a:endParaRPr kumimoji="1" lang="ja-JP" alt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1095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333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123265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dirty="0" smtClean="0"/>
              <a:t>【</a:t>
            </a:r>
            <a:r>
              <a:rPr lang="ja-JP" altLang="en-US" dirty="0" smtClean="0"/>
              <a:t>時間があれば取り組もう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lang="zh-TW" altLang="en-US" sz="22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</a:t>
            </a:r>
            <a:r>
              <a:rPr lang="zh-TW" altLang="en-US" sz="2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難易度★★★：上級</a:t>
            </a:r>
            <a:r>
              <a:rPr lang="zh-TW" altLang="en-US" sz="22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  <a:endParaRPr kumimoji="1" lang="ja-JP" altLang="en-US" sz="2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1650668"/>
            <a:ext cx="5915025" cy="727161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ja-JP" altLang="en-US" sz="2400" dirty="0"/>
              <a:t>解説付き画像を作成してみましょう</a:t>
            </a:r>
            <a:endParaRPr lang="en-US" altLang="ja-JP" sz="2400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sz="2000" dirty="0" smtClean="0"/>
          </a:p>
        </p:txBody>
      </p:sp>
      <p:sp>
        <p:nvSpPr>
          <p:cNvPr id="40" name="スライド番号プレースホルダー 39"/>
          <p:cNvSpPr>
            <a:spLocks noGrp="1"/>
          </p:cNvSpPr>
          <p:nvPr>
            <p:ph type="sldNum" sz="quarter" idx="12"/>
          </p:nvPr>
        </p:nvSpPr>
        <p:spPr>
          <a:xfrm>
            <a:off x="202163" y="9142965"/>
            <a:ext cx="526889" cy="527403"/>
          </a:xfrm>
        </p:spPr>
        <p:txBody>
          <a:bodyPr/>
          <a:lstStyle/>
          <a:p>
            <a:fld id="{062BB3F2-99CA-414A-8538-064D802FD24F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71488" y="2343792"/>
            <a:ext cx="275199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kumimoji="1" lang="ja-JP" altLang="en-US" sz="2100" dirty="0"/>
              <a:t>「リスト」の外にある（＋）アイコンをクリックして</a:t>
            </a:r>
            <a:r>
              <a:rPr kumimoji="1" lang="ja-JP" altLang="en-US" sz="2100" dirty="0" smtClean="0"/>
              <a:t>、「解説付き画像」を</a:t>
            </a:r>
            <a:r>
              <a:rPr kumimoji="1" lang="ja-JP" altLang="en-US" sz="2100" dirty="0"/>
              <a:t>追加</a:t>
            </a:r>
            <a:r>
              <a:rPr kumimoji="1" lang="ja-JP" altLang="en-US" sz="2100" dirty="0" smtClean="0"/>
              <a:t>します。</a:t>
            </a:r>
            <a:endParaRPr kumimoji="1" lang="ja-JP" altLang="en-US" sz="21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65608" y="4441079"/>
            <a:ext cx="2601184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ea"/>
              <a:buAutoNum type="circleNumDbPlain" startAt="2"/>
            </a:pPr>
            <a:r>
              <a:rPr kumimoji="1" lang="ja-JP" altLang="en-US" sz="2100" dirty="0" smtClean="0"/>
              <a:t>「画像を選択」＞「資料から」＞「メタデータを選択」をクリックし、コンテンツを探します。</a:t>
            </a:r>
            <a:endParaRPr kumimoji="1" lang="ja-JP" altLang="en-US" sz="21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22296" y="7016256"/>
            <a:ext cx="26011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ea"/>
              <a:buAutoNum type="circleNumDbPlain" startAt="3"/>
            </a:pPr>
            <a:r>
              <a:rPr kumimoji="1" lang="ja-JP" altLang="en-US" sz="2100" dirty="0" smtClean="0"/>
              <a:t>画像の一部分を指定して注釈（コメント）を入力します。</a:t>
            </a:r>
            <a:endParaRPr kumimoji="1" lang="ja-JP" altLang="en-US" sz="2100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892" y="2343792"/>
            <a:ext cx="2979562" cy="18156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471" y="4753778"/>
            <a:ext cx="3008362" cy="16266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360" y="6974773"/>
            <a:ext cx="3001473" cy="21783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4435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123265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dirty="0" smtClean="0"/>
              <a:t>【</a:t>
            </a:r>
            <a:r>
              <a:rPr lang="ja-JP" altLang="en-US" dirty="0" smtClean="0"/>
              <a:t>時間があれば取り組もう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lang="zh-TW" altLang="en-US" sz="22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</a:t>
            </a:r>
            <a:r>
              <a:rPr lang="zh-TW" altLang="en-US" sz="2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難易度★★★：上級</a:t>
            </a:r>
            <a:r>
              <a:rPr lang="zh-TW" altLang="en-US" sz="22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  <a:endParaRPr kumimoji="1" lang="ja-JP" altLang="en-US" sz="2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1650668"/>
            <a:ext cx="5915025" cy="727161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ja-JP" altLang="en-US" sz="2400" dirty="0" smtClean="0"/>
              <a:t>年表を</a:t>
            </a:r>
            <a:r>
              <a:rPr lang="ja-JP" altLang="en-US" sz="2400" dirty="0"/>
              <a:t>作成してみましょう</a:t>
            </a:r>
            <a:endParaRPr lang="en-US" altLang="ja-JP" sz="2400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sz="2000" dirty="0" smtClean="0"/>
          </a:p>
        </p:txBody>
      </p:sp>
      <p:sp>
        <p:nvSpPr>
          <p:cNvPr id="40" name="スライド番号プレースホルダー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71488" y="2343792"/>
            <a:ext cx="275199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kumimoji="1" lang="ja-JP" altLang="en-US" sz="2100" dirty="0"/>
              <a:t>「リスト」の外にある（＋）アイコンをクリックして</a:t>
            </a:r>
            <a:r>
              <a:rPr kumimoji="1" lang="ja-JP" altLang="en-US" sz="2100" dirty="0" smtClean="0"/>
              <a:t>、「年表」を</a:t>
            </a:r>
            <a:r>
              <a:rPr kumimoji="1" lang="ja-JP" altLang="en-US" sz="2100" dirty="0"/>
              <a:t>追加</a:t>
            </a:r>
            <a:r>
              <a:rPr kumimoji="1" lang="ja-JP" altLang="en-US" sz="2100" dirty="0" smtClean="0"/>
              <a:t>します。</a:t>
            </a:r>
            <a:endParaRPr kumimoji="1" lang="ja-JP" altLang="en-US" sz="21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65608" y="4441079"/>
            <a:ext cx="26011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ea"/>
              <a:buAutoNum type="circleNumDbPlain" startAt="2"/>
            </a:pPr>
            <a:r>
              <a:rPr kumimoji="1" lang="ja-JP" altLang="en-US" sz="2100" dirty="0" smtClean="0"/>
              <a:t>「時点の追加」をクリックし、開始年等を入力します。</a:t>
            </a:r>
            <a:endParaRPr kumimoji="1" lang="ja-JP" altLang="en-US" sz="21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46892" y="7037548"/>
            <a:ext cx="26011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ea"/>
              <a:buAutoNum type="circleNumDbPlain" startAt="3"/>
            </a:pPr>
            <a:r>
              <a:rPr kumimoji="1" lang="ja-JP" altLang="en-US" sz="2100" dirty="0" smtClean="0"/>
              <a:t>年表の中にコンテンツ等を追加することもできます。</a:t>
            </a:r>
            <a:endParaRPr kumimoji="1" lang="ja-JP" altLang="en-US" sz="2100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892" y="2343793"/>
            <a:ext cx="2979562" cy="177414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321" y="2619828"/>
            <a:ext cx="2878539" cy="146012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3480" y="4490776"/>
            <a:ext cx="2961420" cy="205414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3480" y="6804043"/>
            <a:ext cx="2925875" cy="192949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3352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123265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dirty="0" smtClean="0"/>
              <a:t>【</a:t>
            </a:r>
            <a:r>
              <a:rPr lang="ja-JP" altLang="en-US" dirty="0" smtClean="0"/>
              <a:t>時間があれば取り組もう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lang="zh-TW" altLang="en-US" sz="22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</a:t>
            </a:r>
            <a:r>
              <a:rPr lang="zh-TW" altLang="en-US" sz="2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難易度★★★：上級</a:t>
            </a:r>
            <a:r>
              <a:rPr lang="zh-TW" altLang="en-US" sz="22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  <a:endParaRPr kumimoji="1" lang="ja-JP" altLang="en-US" sz="2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1650668"/>
            <a:ext cx="5915025" cy="727161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sz="2000" dirty="0" smtClean="0"/>
          </a:p>
        </p:txBody>
      </p:sp>
      <p:sp>
        <p:nvSpPr>
          <p:cNvPr id="40" name="スライド番号プレースホルダー 39"/>
          <p:cNvSpPr>
            <a:spLocks noGrp="1"/>
          </p:cNvSpPr>
          <p:nvPr>
            <p:ph type="sldNum" sz="quarter" idx="12"/>
          </p:nvPr>
        </p:nvSpPr>
        <p:spPr>
          <a:xfrm>
            <a:off x="471488" y="9181397"/>
            <a:ext cx="470905" cy="527403"/>
          </a:xfrm>
        </p:spPr>
        <p:txBody>
          <a:bodyPr/>
          <a:lstStyle/>
          <a:p>
            <a:fld id="{062BB3F2-99CA-414A-8538-064D802FD24F}" type="slidenum">
              <a:rPr kumimoji="1" lang="ja-JP" altLang="en-US" smtClean="0"/>
              <a:t>18</a:t>
            </a:fld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71488" y="1909787"/>
            <a:ext cx="5988362" cy="24006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9933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Check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ja-JP" altLang="en-US" sz="1600" dirty="0"/>
              <a:t>詳しく</a:t>
            </a:r>
            <a:r>
              <a:rPr kumimoji="1" lang="ja-JP" altLang="en-US" sz="1600" dirty="0" smtClean="0"/>
              <a:t>は、ジャパンサーチ</a:t>
            </a:r>
            <a:r>
              <a:rPr kumimoji="1" lang="ja-JP" altLang="en-US" sz="1600" dirty="0"/>
              <a:t>で公開しているマニュアル・</a:t>
            </a:r>
            <a:r>
              <a:rPr kumimoji="1" lang="ja-JP" altLang="en-US" sz="1600" dirty="0" smtClean="0"/>
              <a:t>動画をご覧</a:t>
            </a:r>
            <a:r>
              <a:rPr kumimoji="1" lang="ja-JP" altLang="en-US" sz="1600" dirty="0"/>
              <a:t>ください</a:t>
            </a:r>
            <a:r>
              <a:rPr kumimoji="1" lang="ja-JP" altLang="en-US" sz="1600" dirty="0" smtClean="0"/>
              <a:t>。</a:t>
            </a:r>
            <a:endParaRPr kumimoji="1" lang="en-US" altLang="ja-JP" sz="1600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kumimoji="1" lang="ja-JP" altLang="en-US" sz="1600" dirty="0"/>
              <a:t>ジャパンサーチ 検索・活用マニュアル（</a:t>
            </a:r>
            <a:r>
              <a:rPr kumimoji="1" lang="en-US" altLang="ja-JP" sz="1600" dirty="0"/>
              <a:t>2021</a:t>
            </a:r>
            <a:r>
              <a:rPr kumimoji="1" lang="ja-JP" altLang="en-US" sz="1600" dirty="0"/>
              <a:t>年</a:t>
            </a:r>
            <a:r>
              <a:rPr kumimoji="1" lang="en-US" altLang="ja-JP" sz="1600" dirty="0"/>
              <a:t>4</a:t>
            </a:r>
            <a:r>
              <a:rPr kumimoji="1" lang="ja-JP" altLang="en-US" sz="1600" dirty="0"/>
              <a:t>月</a:t>
            </a:r>
            <a:r>
              <a:rPr kumimoji="1" lang="en-US" altLang="ja-JP" sz="1600" dirty="0"/>
              <a:t>8</a:t>
            </a:r>
            <a:r>
              <a:rPr kumimoji="1" lang="ja-JP" altLang="en-US" sz="1600" dirty="0"/>
              <a:t>日版）（</a:t>
            </a:r>
            <a:r>
              <a:rPr kumimoji="1" lang="en-US" altLang="ja-JP" sz="1600" dirty="0"/>
              <a:t>4.3MB</a:t>
            </a:r>
            <a:r>
              <a:rPr kumimoji="1" lang="ja-JP" altLang="en-US" sz="1600" dirty="0" smtClean="0"/>
              <a:t>）</a:t>
            </a:r>
            <a:r>
              <a:rPr kumimoji="1" lang="en-US" altLang="ja-JP" sz="1400" dirty="0">
                <a:hlinkClick r:id="rId2"/>
              </a:rPr>
              <a:t>https://jpsearch.go.jp/static/pdf/usecase/manual_202104.pdf</a:t>
            </a:r>
            <a:endParaRPr kumimoji="1" lang="en-US" altLang="ja-JP" sz="14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kumimoji="1" lang="en-US" altLang="ja-JP" sz="1600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kumimoji="1" lang="ja-JP" altLang="en-US" sz="1600" dirty="0" smtClean="0"/>
              <a:t>「ジャパンサーチ</a:t>
            </a:r>
            <a:r>
              <a:rPr kumimoji="1" lang="ja-JP" altLang="en-US" sz="1600" dirty="0"/>
              <a:t>の</a:t>
            </a:r>
            <a:r>
              <a:rPr kumimoji="1" lang="ja-JP" altLang="en-US" sz="1600" dirty="0" smtClean="0"/>
              <a:t>使い方」動画（</a:t>
            </a:r>
            <a:r>
              <a:rPr kumimoji="1" lang="ja-JP" altLang="en-US" sz="1600" dirty="0"/>
              <a:t>マイノート編</a:t>
            </a:r>
            <a:r>
              <a:rPr kumimoji="1" lang="ja-JP" altLang="en-US" sz="1600" dirty="0" smtClean="0"/>
              <a:t>）</a:t>
            </a:r>
            <a:endParaRPr kumimoji="1" lang="en-US" altLang="ja-JP" sz="1600" dirty="0" smtClean="0"/>
          </a:p>
          <a:p>
            <a:pPr lvl="1"/>
            <a:r>
              <a:rPr kumimoji="1" lang="ja-JP" altLang="en-US" sz="1600" dirty="0" smtClean="0"/>
              <a:t>　  </a:t>
            </a:r>
            <a:r>
              <a:rPr kumimoji="1" lang="en-US" altLang="ja-JP" sz="1400" dirty="0" smtClean="0">
                <a:hlinkClick r:id="rId3"/>
              </a:rPr>
              <a:t>https</a:t>
            </a:r>
            <a:r>
              <a:rPr kumimoji="1" lang="en-US" altLang="ja-JP" sz="1400" dirty="0">
                <a:hlinkClick r:id="rId3"/>
              </a:rPr>
              <a:t>://</a:t>
            </a:r>
            <a:r>
              <a:rPr kumimoji="1" lang="en-US" altLang="ja-JP" sz="1400" dirty="0" smtClean="0">
                <a:hlinkClick r:id="rId3"/>
              </a:rPr>
              <a:t>www.youtube.com/watch?v=Bo2jQiZg2Ng</a:t>
            </a:r>
            <a:endParaRPr kumimoji="1" lang="en-US" altLang="ja-JP" sz="1400" dirty="0" smtClean="0"/>
          </a:p>
        </p:txBody>
      </p:sp>
    </p:spTree>
    <p:extLst>
      <p:ext uri="{BB962C8B-B14F-4D97-AF65-F5344CB8AC3E}">
        <p14:creationId xmlns:p14="http://schemas.microsoft.com/office/powerpoint/2010/main" val="41133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1488" y="881967"/>
            <a:ext cx="5915025" cy="945135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ctr"/>
            <a:r>
              <a:rPr lang="ja-JP" altLang="en-US" b="1" dirty="0" smtClean="0">
                <a:solidFill>
                  <a:schemeClr val="bg1"/>
                </a:solidFill>
              </a:rPr>
              <a:t>完成！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72216" y="2146402"/>
            <a:ext cx="6359213" cy="7449740"/>
          </a:xfrm>
        </p:spPr>
        <p:txBody>
          <a:bodyPr/>
          <a:lstStyle/>
          <a:p>
            <a:pPr>
              <a:buFont typeface="Wingdings" panose="05000000000000000000" pitchFamily="2" charset="2"/>
              <a:buChar char="n"/>
            </a:pPr>
            <a:r>
              <a:rPr kumimoji="1" lang="ja-JP" altLang="en-US" sz="2400" dirty="0" smtClean="0"/>
              <a:t>最後に</a:t>
            </a:r>
            <a:endParaRPr kumimoji="1" lang="en-US" altLang="ja-JP" sz="2400" dirty="0" smtClean="0"/>
          </a:p>
          <a:p>
            <a:pPr lvl="1">
              <a:lnSpc>
                <a:spcPct val="100000"/>
              </a:lnSpc>
            </a:pPr>
            <a:r>
              <a:rPr lang="ja-JP" altLang="en-US" sz="2000" dirty="0" smtClean="0"/>
              <a:t>ワークスペースは</a:t>
            </a:r>
            <a:r>
              <a:rPr lang="en-US" altLang="ja-JP" sz="2200" b="1" dirty="0" smtClean="0"/>
              <a:t>8</a:t>
            </a:r>
            <a:r>
              <a:rPr lang="ja-JP" altLang="en-US" sz="2200" b="1" dirty="0"/>
              <a:t>月</a:t>
            </a:r>
            <a:r>
              <a:rPr lang="en-US" altLang="ja-JP" sz="2200" b="1" dirty="0"/>
              <a:t>25</a:t>
            </a:r>
            <a:r>
              <a:rPr lang="ja-JP" altLang="en-US" sz="2200" b="1" dirty="0"/>
              <a:t>日（水）午後</a:t>
            </a:r>
            <a:r>
              <a:rPr lang="en-US" altLang="ja-JP" sz="2200" b="1" dirty="0"/>
              <a:t>6</a:t>
            </a:r>
            <a:r>
              <a:rPr lang="ja-JP" altLang="en-US" sz="2200" b="1" dirty="0"/>
              <a:t>時</a:t>
            </a:r>
            <a:r>
              <a:rPr lang="ja-JP" altLang="en-US" sz="2200" b="1" dirty="0" smtClean="0"/>
              <a:t>まで</a:t>
            </a:r>
            <a:r>
              <a:rPr lang="ja-JP" altLang="en-US" sz="2000" dirty="0" smtClean="0"/>
              <a:t>アクセス</a:t>
            </a:r>
            <a:r>
              <a:rPr lang="ja-JP" altLang="en-US" sz="2000" dirty="0"/>
              <a:t>できますので、さらに自分の</a:t>
            </a:r>
            <a:r>
              <a:rPr lang="ja-JP" altLang="en-US" sz="2000" dirty="0" smtClean="0"/>
              <a:t>ギャラリー</a:t>
            </a:r>
            <a:r>
              <a:rPr lang="ja-JP" altLang="en-US" sz="2000" dirty="0"/>
              <a:t>を作り込みたい人は作業</a:t>
            </a:r>
            <a:r>
              <a:rPr lang="ja-JP" altLang="en-US" sz="2000" dirty="0" smtClean="0"/>
              <a:t>してみてください！</a:t>
            </a:r>
            <a:endParaRPr lang="en-US" altLang="ja-JP" sz="2000" dirty="0" smtClean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ja-JP" altLang="en-US" sz="2000" dirty="0"/>
              <a:t>皆さんの作品のデータは</a:t>
            </a:r>
            <a:r>
              <a:rPr lang="ja-JP" altLang="en-US" sz="2000" dirty="0" smtClean="0"/>
              <a:t>、国立国会</a:t>
            </a:r>
            <a:r>
              <a:rPr lang="ja-JP" altLang="en-US" sz="2000" dirty="0"/>
              <a:t>図書館</a:t>
            </a:r>
            <a:r>
              <a:rPr lang="ja-JP" altLang="en-US" sz="2000" dirty="0" smtClean="0"/>
              <a:t>で</a:t>
            </a:r>
            <a:r>
              <a:rPr lang="ja-JP" altLang="en-US" sz="2000" dirty="0"/>
              <a:t>書式を整えた上で、後日</a:t>
            </a:r>
            <a:r>
              <a:rPr lang="ja-JP" altLang="en-US" sz="2000" dirty="0" smtClean="0"/>
              <a:t>皆さんに</a:t>
            </a:r>
            <a:r>
              <a:rPr lang="ja-JP" altLang="en-US" sz="2000" dirty="0"/>
              <a:t>お送り</a:t>
            </a:r>
            <a:r>
              <a:rPr lang="ja-JP" altLang="en-US" sz="2000" dirty="0" smtClean="0"/>
              <a:t>します。学校</a:t>
            </a:r>
            <a:r>
              <a:rPr lang="ja-JP" altLang="en-US" sz="2000" dirty="0"/>
              <a:t>に自由研究として提出したい方は、そちらをお使いください</a:t>
            </a:r>
            <a:r>
              <a:rPr lang="ja-JP" altLang="en-US" sz="2000" dirty="0" smtClean="0"/>
              <a:t>。</a:t>
            </a:r>
            <a:endParaRPr lang="en-US" altLang="ja-JP" sz="2000" dirty="0" smtClean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ja-JP" altLang="en-US" sz="2000" dirty="0" smtClean="0"/>
              <a:t>皆さん</a:t>
            </a:r>
            <a:r>
              <a:rPr lang="ja-JP" altLang="en-US" sz="2000" dirty="0"/>
              <a:t>の作品は、後日、</a:t>
            </a:r>
            <a:r>
              <a:rPr lang="ja-JP" altLang="en-US" sz="2000" dirty="0" smtClean="0"/>
              <a:t>ジャパンサーチのウェブサイト上で</a:t>
            </a:r>
            <a:r>
              <a:rPr lang="ja-JP" altLang="en-US" sz="2000" dirty="0"/>
              <a:t>公開します。作品には皆さんのお名前を載せたいと</a:t>
            </a:r>
            <a:r>
              <a:rPr lang="ja-JP" altLang="en-US" sz="2000" dirty="0" smtClean="0"/>
              <a:t>思いますが、本名ではなくニックネームがよ</a:t>
            </a:r>
            <a:r>
              <a:rPr lang="ja-JP" altLang="en-US" sz="2000" dirty="0"/>
              <a:t>い</a:t>
            </a:r>
            <a:r>
              <a:rPr lang="ja-JP" altLang="en-US" sz="2000" dirty="0" smtClean="0"/>
              <a:t>、</a:t>
            </a:r>
            <a:r>
              <a:rPr lang="ja-JP" altLang="en-US" sz="2000" dirty="0"/>
              <a:t>名前は載せたくない、という人</a:t>
            </a:r>
            <a:r>
              <a:rPr lang="ja-JP" altLang="en-US" sz="2000" dirty="0" smtClean="0"/>
              <a:t>は</a:t>
            </a:r>
            <a:r>
              <a:rPr lang="en-US" altLang="ja-JP" sz="2000" dirty="0" smtClean="0"/>
              <a:t>【</a:t>
            </a:r>
            <a:r>
              <a:rPr lang="ja-JP" altLang="en-US" sz="2000" dirty="0" smtClean="0"/>
              <a:t>ジャパンサーチ担当</a:t>
            </a:r>
            <a:r>
              <a:rPr lang="en-US" altLang="ja-JP" sz="2000" dirty="0" smtClean="0"/>
              <a:t>】</a:t>
            </a:r>
            <a:r>
              <a:rPr lang="ja-JP" altLang="en-US" sz="2000" dirty="0" err="1" smtClean="0"/>
              <a:t>まで</a:t>
            </a:r>
            <a:r>
              <a:rPr lang="ja-JP" altLang="en-US" sz="2000" dirty="0" smtClean="0"/>
              <a:t>お知らせ</a:t>
            </a:r>
            <a:r>
              <a:rPr lang="ja-JP" altLang="en-US" sz="2000" dirty="0"/>
              <a:t>ください</a:t>
            </a:r>
            <a:r>
              <a:rPr lang="ja-JP" altLang="en-US" sz="2000" dirty="0" smtClean="0"/>
              <a:t>。</a:t>
            </a:r>
            <a:endParaRPr lang="en-US" altLang="ja-JP" sz="2000" dirty="0" smtClean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ja-JP" altLang="en-US" sz="2000" dirty="0" smtClean="0"/>
              <a:t>ジャパンサーチに公開するときは、皆さんの作品を</a:t>
            </a:r>
            <a:r>
              <a:rPr lang="en-US" altLang="ja-JP" sz="2000" dirty="0" smtClean="0"/>
              <a:t>CC BY</a:t>
            </a:r>
            <a:r>
              <a:rPr lang="ja-JP" altLang="en-US" sz="2000" dirty="0" smtClean="0"/>
              <a:t>（皆さんのお名前を明記すれば自由に加工してよい）とさせていただきます。</a:t>
            </a:r>
            <a:endParaRPr lang="en-US" altLang="ja-JP" sz="2000" dirty="0" smtClean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ja-JP" altLang="en-US" sz="2000" dirty="0" smtClean="0"/>
              <a:t>参加者</a:t>
            </a:r>
            <a:r>
              <a:rPr lang="ja-JP" altLang="en-US" sz="2000" dirty="0"/>
              <a:t>の皆さんには</a:t>
            </a:r>
            <a:r>
              <a:rPr lang="ja-JP" altLang="en-US" sz="2000" dirty="0" smtClean="0"/>
              <a:t>、国立国会図書館オリジナルのパソコン壁紙</a:t>
            </a:r>
            <a:r>
              <a:rPr lang="ja-JP" altLang="en-US" sz="2000" dirty="0"/>
              <a:t>をプレゼント</a:t>
            </a:r>
            <a:r>
              <a:rPr lang="ja-JP" altLang="en-US" sz="2000" dirty="0" smtClean="0"/>
              <a:t>します</a:t>
            </a:r>
            <a:r>
              <a:rPr lang="ja-JP" altLang="en-US" sz="2000" dirty="0"/>
              <a:t>！</a:t>
            </a:r>
            <a:endParaRPr lang="en-US" altLang="ja-JP" sz="2000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 dirty="0" smtClean="0"/>
              <a:t>おつかれさまでした！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mtClean="0"/>
              <a:t>19</a:t>
            </a:fld>
            <a:endParaRPr kumimoji="1" lang="ja-JP" altLang="en-US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3327971" y="74644"/>
            <a:ext cx="3465515" cy="575937"/>
            <a:chOff x="1124307" y="7957187"/>
            <a:chExt cx="4865946" cy="746448"/>
          </a:xfrm>
        </p:grpSpPr>
        <p:grpSp>
          <p:nvGrpSpPr>
            <p:cNvPr id="6" name="グループ化 5"/>
            <p:cNvGrpSpPr/>
            <p:nvPr/>
          </p:nvGrpSpPr>
          <p:grpSpPr>
            <a:xfrm>
              <a:off x="2836506" y="7957187"/>
              <a:ext cx="3153747" cy="746448"/>
              <a:chOff x="895739" y="5878288"/>
              <a:chExt cx="3153747" cy="746448"/>
            </a:xfrm>
          </p:grpSpPr>
          <p:sp>
            <p:nvSpPr>
              <p:cNvPr id="8" name="八角形 7"/>
              <p:cNvSpPr/>
              <p:nvPr/>
            </p:nvSpPr>
            <p:spPr>
              <a:xfrm>
                <a:off x="895739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en-US" altLang="ja-JP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" name="八角形 8"/>
              <p:cNvSpPr/>
              <p:nvPr/>
            </p:nvSpPr>
            <p:spPr>
              <a:xfrm>
                <a:off x="1492898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１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" name="八角形 9"/>
              <p:cNvSpPr/>
              <p:nvPr/>
            </p:nvSpPr>
            <p:spPr>
              <a:xfrm>
                <a:off x="2090057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２</a:t>
                </a:r>
              </a:p>
            </p:txBody>
          </p:sp>
          <p:sp>
            <p:nvSpPr>
              <p:cNvPr id="11" name="八角形 10"/>
              <p:cNvSpPr/>
              <p:nvPr/>
            </p:nvSpPr>
            <p:spPr>
              <a:xfrm>
                <a:off x="2687216" y="5971593"/>
                <a:ext cx="597159" cy="522514"/>
              </a:xfrm>
              <a:prstGeom prst="oct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3700"/>
                  </a:lnSpc>
                </a:pPr>
                <a:r>
                  <a:rPr kumimoji="1" lang="ja-JP" altLang="en-US" sz="24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３</a:t>
                </a:r>
              </a:p>
            </p:txBody>
          </p:sp>
          <p:sp>
            <p:nvSpPr>
              <p:cNvPr id="12" name="八角形 11"/>
              <p:cNvSpPr/>
              <p:nvPr/>
            </p:nvSpPr>
            <p:spPr>
              <a:xfrm>
                <a:off x="3308798" y="5878288"/>
                <a:ext cx="740688" cy="746448"/>
              </a:xfrm>
              <a:prstGeom prst="octagon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800"/>
                  </a:lnSpc>
                </a:pPr>
                <a:r>
                  <a:rPr kumimoji="1" lang="ja-JP" altLang="en-US" sz="16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完成</a:t>
                </a:r>
              </a:p>
            </p:txBody>
          </p:sp>
        </p:grpSp>
        <p:sp>
          <p:nvSpPr>
            <p:cNvPr id="7" name="テキスト ボックス 6"/>
            <p:cNvSpPr txBox="1"/>
            <p:nvPr/>
          </p:nvSpPr>
          <p:spPr>
            <a:xfrm>
              <a:off x="1124307" y="8071127"/>
              <a:ext cx="1687776" cy="518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 smtClean="0">
                  <a:solidFill>
                    <a:schemeClr val="accent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</a:t>
              </a:r>
              <a:endParaRPr kumimoji="1" lang="ja-JP" altLang="en-US" sz="20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510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2352" y="116748"/>
            <a:ext cx="5915025" cy="76914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dirty="0" smtClean="0"/>
              <a:t>【</a:t>
            </a:r>
            <a:r>
              <a:rPr lang="ja-JP" altLang="en-US" dirty="0" smtClean="0"/>
              <a:t>こんなときは</a:t>
            </a:r>
            <a:r>
              <a:rPr lang="en-US" altLang="ja-JP" dirty="0" smtClean="0"/>
              <a:t>…</a:t>
            </a:r>
            <a:r>
              <a:rPr kumimoji="1" lang="en-US" altLang="ja-JP" dirty="0" smtClean="0"/>
              <a:t>】</a:t>
            </a:r>
            <a:endParaRPr kumimoji="1" lang="ja-JP" altLang="en-US" sz="2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786473"/>
            <a:ext cx="5915025" cy="8657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 smtClean="0"/>
              <a:t>Q.</a:t>
            </a:r>
            <a:r>
              <a:rPr lang="ja-JP" altLang="en-US" dirty="0"/>
              <a:t> ハート</a:t>
            </a:r>
            <a:r>
              <a:rPr lang="ja-JP" altLang="en-US" dirty="0" smtClean="0"/>
              <a:t>マークをクリックしたのにマイノートにコンテンツが保存されていない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 smtClean="0"/>
              <a:t>A.</a:t>
            </a:r>
            <a:r>
              <a:rPr lang="ja-JP" altLang="en-US" dirty="0" smtClean="0"/>
              <a:t>次の操作を試してみてください。</a:t>
            </a:r>
            <a:endParaRPr lang="en-US" altLang="ja-JP" dirty="0" smtClean="0"/>
          </a:p>
          <a:p>
            <a:pPr marL="685800" lvl="1" indent="-342900">
              <a:spcBef>
                <a:spcPts val="600"/>
              </a:spcBef>
              <a:buFont typeface="+mj-ea"/>
              <a:buAutoNum type="circleNumDbPlain"/>
            </a:pPr>
            <a:r>
              <a:rPr lang="ja-JP" altLang="en-US" dirty="0" smtClean="0"/>
              <a:t>一度ブラウザを閉じてください。</a:t>
            </a:r>
            <a:endParaRPr lang="en-US" altLang="ja-JP" dirty="0" smtClean="0"/>
          </a:p>
          <a:p>
            <a:pPr marL="685800" lvl="1" indent="-342900">
              <a:spcBef>
                <a:spcPts val="600"/>
              </a:spcBef>
              <a:buFont typeface="+mj-ea"/>
              <a:buAutoNum type="circleNumDbPlain"/>
            </a:pPr>
            <a:r>
              <a:rPr lang="ja-JP" altLang="en-US" dirty="0" smtClean="0"/>
              <a:t>改めてブラウザを開き、ジャパンサーチを開いてください。</a:t>
            </a:r>
            <a:endParaRPr lang="en-US" altLang="ja-JP" dirty="0" smtClean="0"/>
          </a:p>
          <a:p>
            <a:pPr marL="342900" lvl="1" indent="0">
              <a:spcBef>
                <a:spcPts val="600"/>
              </a:spcBef>
              <a:buNone/>
            </a:pPr>
            <a:r>
              <a:rPr lang="ja-JP" altLang="en-US" dirty="0"/>
              <a:t>　 </a:t>
            </a:r>
            <a:r>
              <a:rPr lang="ja-JP" altLang="en-US" dirty="0" smtClean="0"/>
              <a:t>  </a:t>
            </a:r>
            <a:r>
              <a:rPr lang="en-US" altLang="ja-JP" dirty="0" smtClean="0"/>
              <a:t>※</a:t>
            </a:r>
            <a:r>
              <a:rPr lang="ja-JP" altLang="en-US" dirty="0" smtClean="0"/>
              <a:t>次の</a:t>
            </a:r>
            <a:r>
              <a:rPr lang="en-US" altLang="ja-JP" dirty="0" smtClean="0"/>
              <a:t>URL</a:t>
            </a:r>
            <a:r>
              <a:rPr lang="ja-JP" altLang="en-US" dirty="0" smtClean="0"/>
              <a:t>にアクセスしてください。</a:t>
            </a:r>
            <a:endParaRPr lang="en-US" altLang="ja-JP" dirty="0" smtClean="0"/>
          </a:p>
          <a:p>
            <a:pPr marL="342900" lvl="1" indent="0">
              <a:spcBef>
                <a:spcPts val="600"/>
              </a:spcBef>
              <a:buNone/>
            </a:pPr>
            <a:r>
              <a:rPr lang="ja-JP" altLang="en-US" sz="1500" dirty="0" smtClean="0"/>
              <a:t>　　</a:t>
            </a:r>
            <a:r>
              <a:rPr lang="en-US" altLang="ja-JP" sz="1500" dirty="0" smtClean="0">
                <a:hlinkClick r:id="rId2"/>
              </a:rPr>
              <a:t>https</a:t>
            </a:r>
            <a:r>
              <a:rPr lang="en-US" altLang="ja-JP" sz="1500" dirty="0">
                <a:hlinkClick r:id="rId2"/>
              </a:rPr>
              <a:t>://jpsearch.go.jp/gallery/jpsutilization-B1MbxzaBPoB</a:t>
            </a:r>
            <a:endParaRPr lang="en-US" altLang="ja-JP" sz="1500" dirty="0"/>
          </a:p>
          <a:p>
            <a:pPr marL="342900" lvl="1" indent="0">
              <a:spcBef>
                <a:spcPts val="600"/>
              </a:spcBef>
              <a:buNone/>
            </a:pPr>
            <a:endParaRPr lang="en-US" altLang="ja-JP" dirty="0" smtClean="0"/>
          </a:p>
          <a:p>
            <a:pPr marL="685800" lvl="1" indent="-342900">
              <a:buFont typeface="+mj-ea"/>
              <a:buAutoNum type="circleNumDbPlain" startAt="3"/>
            </a:pPr>
            <a:r>
              <a:rPr lang="en-US" altLang="ja-JP" dirty="0" smtClean="0"/>
              <a:t>Ctrl</a:t>
            </a:r>
            <a:r>
              <a:rPr lang="ja-JP" altLang="en-US" dirty="0" smtClean="0"/>
              <a:t>＋</a:t>
            </a:r>
            <a:r>
              <a:rPr lang="en-US" altLang="ja-JP" dirty="0" smtClean="0"/>
              <a:t>F5</a:t>
            </a:r>
            <a:r>
              <a:rPr lang="ja-JP" altLang="en-US" dirty="0" smtClean="0"/>
              <a:t>を押して、ブラウザを更新（リロード）してみてください。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sz="1700" dirty="0"/>
          </a:p>
          <a:p>
            <a:pPr>
              <a:buFont typeface="Wingdings" panose="05000000000000000000" pitchFamily="2" charset="2"/>
              <a:buChar char="ü"/>
            </a:pPr>
            <a:r>
              <a:rPr lang="ja-JP" altLang="en-US" dirty="0" smtClean="0"/>
              <a:t>この方法でもマイノートにコンテンツが保存されていない場合には、改めてコンテンツを探してハートマーククリックしていく必要があります。</a:t>
            </a:r>
            <a:endParaRPr lang="en-US" altLang="ja-JP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ja-JP" altLang="en-US" dirty="0"/>
              <a:t>ハート</a:t>
            </a:r>
            <a:r>
              <a:rPr lang="ja-JP" altLang="en-US" dirty="0" smtClean="0"/>
              <a:t>マークをクリックしたら、マイノートに保存されているか、こまめに確認しましょう。</a:t>
            </a:r>
            <a:endParaRPr lang="en-US" altLang="ja-JP" dirty="0" smtClean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 startAt="3"/>
            </a:pPr>
            <a:endParaRPr lang="en-US" altLang="ja-JP" sz="1300" dirty="0"/>
          </a:p>
        </p:txBody>
      </p:sp>
      <p:sp>
        <p:nvSpPr>
          <p:cNvPr id="40" name="スライド番号プレースホルダー 39"/>
          <p:cNvSpPr>
            <a:spLocks noGrp="1"/>
          </p:cNvSpPr>
          <p:nvPr>
            <p:ph type="sldNum" sz="quarter" idx="12"/>
          </p:nvPr>
        </p:nvSpPr>
        <p:spPr>
          <a:xfrm>
            <a:off x="180052" y="9179883"/>
            <a:ext cx="582872" cy="527403"/>
          </a:xfrm>
        </p:spPr>
        <p:txBody>
          <a:bodyPr/>
          <a:lstStyle/>
          <a:p>
            <a:fld id="{062BB3F2-99CA-414A-8538-064D802FD24F}" type="slidenum">
              <a:rPr kumimoji="1" lang="ja-JP" altLang="en-US" smtClean="0"/>
              <a:t>20</a:t>
            </a:fld>
            <a:endParaRPr kumimoji="1" lang="ja-JP" altLang="en-US" sz="1500" dirty="0"/>
          </a:p>
        </p:txBody>
      </p:sp>
    </p:spTree>
    <p:extLst>
      <p:ext uri="{BB962C8B-B14F-4D97-AF65-F5344CB8AC3E}">
        <p14:creationId xmlns:p14="http://schemas.microsoft.com/office/powerpoint/2010/main" val="225763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2352" y="116748"/>
            <a:ext cx="5915025" cy="76914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dirty="0" smtClean="0"/>
              <a:t>【</a:t>
            </a:r>
            <a:r>
              <a:rPr lang="ja-JP" altLang="en-US" dirty="0" smtClean="0"/>
              <a:t>こんなときは</a:t>
            </a:r>
            <a:r>
              <a:rPr lang="en-US" altLang="ja-JP" dirty="0" smtClean="0"/>
              <a:t>…</a:t>
            </a:r>
            <a:r>
              <a:rPr kumimoji="1" lang="en-US" altLang="ja-JP" dirty="0" smtClean="0"/>
              <a:t>】</a:t>
            </a:r>
            <a:endParaRPr kumimoji="1" lang="ja-JP" altLang="en-US" sz="2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1488" y="786473"/>
            <a:ext cx="5915025" cy="86571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dirty="0" smtClean="0"/>
              <a:t>Q.</a:t>
            </a:r>
            <a:r>
              <a:rPr lang="ja-JP" altLang="en-US" dirty="0"/>
              <a:t> </a:t>
            </a:r>
            <a:r>
              <a:rPr lang="ja-JP" altLang="en-US" dirty="0" smtClean="0"/>
              <a:t>マイノートに保存したコンテンツ</a:t>
            </a:r>
            <a:r>
              <a:rPr lang="ja-JP" altLang="en-US" dirty="0"/>
              <a:t>をワークスペースにインポート</a:t>
            </a:r>
            <a:r>
              <a:rPr lang="ja-JP" altLang="en-US" dirty="0" smtClean="0"/>
              <a:t>したけれど、何もコピーされていない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 smtClean="0"/>
              <a:t>A.</a:t>
            </a:r>
            <a:r>
              <a:rPr lang="ja-JP" altLang="en-US" dirty="0" smtClean="0"/>
              <a:t>次の操作でコピーできます！</a:t>
            </a:r>
            <a:endParaRPr lang="en-US" altLang="ja-JP" dirty="0" smtClean="0"/>
          </a:p>
          <a:p>
            <a:pPr marL="685800" lvl="1" indent="-342900">
              <a:spcBef>
                <a:spcPts val="600"/>
              </a:spcBef>
              <a:buFont typeface="+mj-ea"/>
              <a:buAutoNum type="circleNumDbPlain"/>
            </a:pPr>
            <a:r>
              <a:rPr lang="ja-JP" altLang="en-US" dirty="0" smtClean="0"/>
              <a:t>コンテンツを保存したマイノートを開きましょう。</a:t>
            </a:r>
            <a:endParaRPr lang="en-US" altLang="ja-JP" dirty="0" smtClean="0"/>
          </a:p>
          <a:p>
            <a:pPr marL="685800" lvl="1" indent="-342900">
              <a:spcBef>
                <a:spcPts val="600"/>
              </a:spcBef>
              <a:buFont typeface="+mj-ea"/>
              <a:buAutoNum type="circleNumDbPlain"/>
            </a:pPr>
            <a:r>
              <a:rPr lang="ja-JP" altLang="en-US" dirty="0" smtClean="0"/>
              <a:t>マイノートの画面</a:t>
            </a:r>
            <a:r>
              <a:rPr lang="ja-JP" altLang="en-US" dirty="0"/>
              <a:t>の右側にある</a:t>
            </a:r>
            <a:r>
              <a:rPr lang="ja-JP" altLang="en-US" dirty="0" smtClean="0"/>
              <a:t>「</a:t>
            </a:r>
            <a:r>
              <a:rPr lang="ja-JP" altLang="en-US" dirty="0"/>
              <a:t> ・・・ </a:t>
            </a:r>
            <a:r>
              <a:rPr lang="ja-JP" altLang="en-US" dirty="0" smtClean="0"/>
              <a:t>」</a:t>
            </a:r>
            <a:r>
              <a:rPr lang="ja-JP" altLang="en-US" dirty="0"/>
              <a:t>をクリックします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pPr marL="685800" lvl="1" indent="-342900">
              <a:buFont typeface="+mj-ea"/>
              <a:buAutoNum type="circleNumDbPlain"/>
            </a:pPr>
            <a:r>
              <a:rPr lang="ja-JP" altLang="en-US" dirty="0" smtClean="0"/>
              <a:t>「エクスポート」をクリックします。</a:t>
            </a:r>
            <a:endParaRPr lang="en-US" altLang="ja-JP" dirty="0" smtClean="0"/>
          </a:p>
          <a:p>
            <a:pPr marL="685800" lvl="1" indent="-342900">
              <a:buFont typeface="+mj-ea"/>
              <a:buAutoNum type="circleNumDbPlain"/>
            </a:pPr>
            <a:r>
              <a:rPr lang="ja-JP" altLang="en-US" dirty="0" smtClean="0"/>
              <a:t>「</a:t>
            </a:r>
            <a:r>
              <a:rPr lang="en-US" altLang="ja-JP" dirty="0" smtClean="0"/>
              <a:t>JSON</a:t>
            </a:r>
            <a:r>
              <a:rPr lang="ja-JP" altLang="en-US" dirty="0" smtClean="0"/>
              <a:t>」をクリックして、自分の端末のデスクトップにマイノートの</a:t>
            </a:r>
            <a:r>
              <a:rPr lang="en-US" altLang="ja-JP" dirty="0" smtClean="0"/>
              <a:t>JSON</a:t>
            </a:r>
            <a:r>
              <a:rPr lang="ja-JP" altLang="en-US" dirty="0" smtClean="0"/>
              <a:t>ファイルを保存します。</a:t>
            </a:r>
            <a:endParaRPr lang="en-US" altLang="ja-JP" dirty="0" smtClean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 smtClean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/>
            </a:pPr>
            <a:endParaRPr lang="en-US" altLang="ja-JP" sz="1300" dirty="0"/>
          </a:p>
          <a:p>
            <a:pPr marL="685800" lvl="1" indent="-342900">
              <a:buFont typeface="+mj-ea"/>
              <a:buAutoNum type="circleNumDbPlain"/>
            </a:pPr>
            <a:endParaRPr lang="en-US" altLang="ja-JP" dirty="0" smtClean="0"/>
          </a:p>
          <a:p>
            <a:pPr marL="685800" lvl="1" indent="-342900">
              <a:buFont typeface="+mj-ea"/>
              <a:buAutoNum type="circleNumDbPlain"/>
            </a:pPr>
            <a:r>
              <a:rPr lang="ja-JP" altLang="en-US" dirty="0" smtClean="0"/>
              <a:t>ワークスペースの自分</a:t>
            </a:r>
            <a:r>
              <a:rPr lang="ja-JP" altLang="en-US" dirty="0"/>
              <a:t>のギャラリー</a:t>
            </a:r>
            <a:r>
              <a:rPr lang="ja-JP" altLang="en-US" dirty="0" smtClean="0"/>
              <a:t>にアクセスし、</a:t>
            </a:r>
            <a:r>
              <a:rPr lang="ja-JP" altLang="en-US" dirty="0"/>
              <a:t>画面の右側にある「・・・」をクリックします。</a:t>
            </a:r>
          </a:p>
          <a:p>
            <a:pPr marL="685800" lvl="1" indent="-342900">
              <a:buFont typeface="+mj-ea"/>
              <a:buAutoNum type="circleNumDbPlain"/>
            </a:pPr>
            <a:r>
              <a:rPr lang="ja-JP" altLang="en-US" dirty="0"/>
              <a:t>「インポート」をクリックします。</a:t>
            </a:r>
          </a:p>
          <a:p>
            <a:pPr marL="685800" lvl="1" indent="-342900">
              <a:buFont typeface="+mj-ea"/>
              <a:buAutoNum type="circleNumDbPlain"/>
            </a:pPr>
            <a:r>
              <a:rPr lang="ja-JP" altLang="en-US" dirty="0" smtClean="0"/>
              <a:t>「</a:t>
            </a:r>
            <a:r>
              <a:rPr lang="en-US" altLang="ja-JP" dirty="0" smtClean="0"/>
              <a:t>JSON</a:t>
            </a:r>
            <a:r>
              <a:rPr lang="ja-JP" altLang="en-US" dirty="0" smtClean="0"/>
              <a:t>ファイル」</a:t>
            </a:r>
            <a:r>
              <a:rPr lang="ja-JP" altLang="en-US" dirty="0"/>
              <a:t>をクリックします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pPr marL="685800" lvl="1" indent="-342900">
              <a:buFont typeface="+mj-ea"/>
              <a:buAutoNum type="circleNumDbPlain"/>
            </a:pPr>
            <a:r>
              <a:rPr lang="ja-JP" altLang="en-US" dirty="0"/>
              <a:t>④</a:t>
            </a:r>
            <a:r>
              <a:rPr lang="ja-JP" altLang="en-US" dirty="0" smtClean="0"/>
              <a:t>で保存した</a:t>
            </a:r>
            <a:r>
              <a:rPr lang="en-US" altLang="ja-JP" dirty="0" smtClean="0"/>
              <a:t>JSON</a:t>
            </a:r>
            <a:r>
              <a:rPr lang="ja-JP" altLang="en-US" dirty="0" smtClean="0"/>
              <a:t>ファイルをアップロードします。</a:t>
            </a:r>
            <a:endParaRPr lang="en-US" altLang="ja-JP" sz="2000" dirty="0" smtClean="0"/>
          </a:p>
        </p:txBody>
      </p:sp>
      <p:sp>
        <p:nvSpPr>
          <p:cNvPr id="40" name="スライド番号プレースホルダー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BB3F2-99CA-414A-8538-064D802FD24F}" type="slidenum">
              <a:rPr kumimoji="1" lang="ja-JP" altLang="en-US" sz="1500" smtClean="0"/>
              <a:t>21</a:t>
            </a:fld>
            <a:endParaRPr kumimoji="1" lang="ja-JP" altLang="en-US" sz="1500" dirty="0"/>
          </a:p>
        </p:txBody>
      </p:sp>
      <p:grpSp>
        <p:nvGrpSpPr>
          <p:cNvPr id="28" name="グループ化 27"/>
          <p:cNvGrpSpPr/>
          <p:nvPr/>
        </p:nvGrpSpPr>
        <p:grpSpPr>
          <a:xfrm>
            <a:off x="344878" y="4414869"/>
            <a:ext cx="6168243" cy="3105593"/>
            <a:chOff x="344878" y="4321564"/>
            <a:chExt cx="6168243" cy="3105593"/>
          </a:xfrm>
        </p:grpSpPr>
        <p:grpSp>
          <p:nvGrpSpPr>
            <p:cNvPr id="23" name="グループ化 22"/>
            <p:cNvGrpSpPr/>
            <p:nvPr/>
          </p:nvGrpSpPr>
          <p:grpSpPr>
            <a:xfrm>
              <a:off x="344878" y="4321564"/>
              <a:ext cx="6168243" cy="3105593"/>
              <a:chOff x="344878" y="5109413"/>
              <a:chExt cx="6168243" cy="3105593"/>
            </a:xfrm>
          </p:grpSpPr>
          <p:grpSp>
            <p:nvGrpSpPr>
              <p:cNvPr id="5" name="グループ化 4"/>
              <p:cNvGrpSpPr/>
              <p:nvPr/>
            </p:nvGrpSpPr>
            <p:grpSpPr>
              <a:xfrm>
                <a:off x="344878" y="5109413"/>
                <a:ext cx="6168243" cy="1933497"/>
                <a:chOff x="377536" y="4370119"/>
                <a:chExt cx="6168243" cy="1933497"/>
              </a:xfrm>
            </p:grpSpPr>
            <p:pic>
              <p:nvPicPr>
                <p:cNvPr id="4" name="図 3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377536" y="4370119"/>
                  <a:ext cx="5768734" cy="1411057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grpSp>
              <p:nvGrpSpPr>
                <p:cNvPr id="11" name="グループ化 10"/>
                <p:cNvGrpSpPr/>
                <p:nvPr/>
              </p:nvGrpSpPr>
              <p:grpSpPr>
                <a:xfrm>
                  <a:off x="4505636" y="4550309"/>
                  <a:ext cx="2040143" cy="1753307"/>
                  <a:chOff x="4253240" y="2979347"/>
                  <a:chExt cx="2040143" cy="1753307"/>
                </a:xfrm>
              </p:grpSpPr>
              <p:pic>
                <p:nvPicPr>
                  <p:cNvPr id="13" name="図 12"/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987" t="6602" r="4003" b="8442"/>
                  <a:stretch/>
                </p:blipFill>
                <p:spPr>
                  <a:xfrm>
                    <a:off x="4368913" y="3818253"/>
                    <a:ext cx="1757548" cy="914401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pic>
                <p:nvPicPr>
                  <p:cNvPr id="14" name="図 13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5546622" y="3058705"/>
                    <a:ext cx="342900" cy="257175"/>
                  </a:xfrm>
                  <a:prstGeom prst="rect">
                    <a:avLst/>
                  </a:prstGeom>
                </p:spPr>
              </p:pic>
              <p:sp>
                <p:nvSpPr>
                  <p:cNvPr id="16" name="楕円 15"/>
                  <p:cNvSpPr/>
                  <p:nvPr/>
                </p:nvSpPr>
                <p:spPr>
                  <a:xfrm>
                    <a:off x="5499130" y="2979347"/>
                    <a:ext cx="488696" cy="439387"/>
                  </a:xfrm>
                  <a:prstGeom prst="ellipse">
                    <a:avLst/>
                  </a:prstGeom>
                  <a:noFill/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" name="正方形/長方形 16"/>
                  <p:cNvSpPr/>
                  <p:nvPr/>
                </p:nvSpPr>
                <p:spPr>
                  <a:xfrm>
                    <a:off x="4253240" y="4046289"/>
                    <a:ext cx="2040143" cy="344115"/>
                  </a:xfrm>
                  <a:prstGeom prst="rect">
                    <a:avLst/>
                  </a:prstGeom>
                  <a:noFill/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pic>
            <p:nvPicPr>
              <p:cNvPr id="6" name="図 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37800" y="6632110"/>
                <a:ext cx="2140713" cy="1582896"/>
              </a:xfrm>
              <a:prstGeom prst="rect">
                <a:avLst/>
              </a:prstGeom>
            </p:spPr>
          </p:pic>
          <p:sp>
            <p:nvSpPr>
              <p:cNvPr id="18" name="正方形/長方形 17"/>
              <p:cNvSpPr/>
              <p:nvPr/>
            </p:nvSpPr>
            <p:spPr>
              <a:xfrm>
                <a:off x="1333630" y="7505184"/>
                <a:ext cx="2265665" cy="34411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1" name="直線矢印コネクタ 20"/>
              <p:cNvCxnSpPr/>
              <p:nvPr/>
            </p:nvCxnSpPr>
            <p:spPr>
              <a:xfrm flipH="1">
                <a:off x="3578513" y="6716561"/>
                <a:ext cx="1010138" cy="774933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" name="直線矢印コネクタ 24"/>
            <p:cNvCxnSpPr/>
            <p:nvPr/>
          </p:nvCxnSpPr>
          <p:spPr>
            <a:xfrm flipH="1">
              <a:off x="4858188" y="4898686"/>
              <a:ext cx="981742" cy="67823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529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1293</TotalTime>
  <Words>1928</Words>
  <Application>Microsoft Office PowerPoint</Application>
  <PresentationFormat>A4 210 x 297 mm</PresentationFormat>
  <Paragraphs>415</Paragraphs>
  <Slides>21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30" baseType="lpstr">
      <vt:lpstr>HG創英角ﾎﾟｯﾌﾟ体</vt:lpstr>
      <vt:lpstr>メイリオ</vt:lpstr>
      <vt:lpstr>游ゴシック</vt:lpstr>
      <vt:lpstr>游ゴシック Light</vt:lpstr>
      <vt:lpstr>Arial</vt:lpstr>
      <vt:lpstr>Calibri</vt:lpstr>
      <vt:lpstr>Calibri Light</vt:lpstr>
      <vt:lpstr>Wingdings</vt:lpstr>
      <vt:lpstr>Office テーマ</vt:lpstr>
      <vt:lpstr>令和3年度こども霞が関見学デー  電子展示を作ってみよう！ 制作マニュアル</vt:lpstr>
      <vt:lpstr>目次</vt:lpstr>
      <vt:lpstr>電子展示とは？</vt:lpstr>
      <vt:lpstr>スケジュール</vt:lpstr>
      <vt:lpstr>【ステップ０】ページを開く</vt:lpstr>
      <vt:lpstr>【ステップ１】探す</vt:lpstr>
      <vt:lpstr>【ステップ１】探す</vt:lpstr>
      <vt:lpstr>【ステップ２】集める</vt:lpstr>
      <vt:lpstr>【ステップ３】まとめる</vt:lpstr>
      <vt:lpstr>【ステップ３】まとめる</vt:lpstr>
      <vt:lpstr>【ステップ３】まとめる</vt:lpstr>
      <vt:lpstr>【ステップ３】まとめる</vt:lpstr>
      <vt:lpstr>【ステップ３】まとめる</vt:lpstr>
      <vt:lpstr>【時間があれば取り組もう】 （難易度★★★：上級）</vt:lpstr>
      <vt:lpstr>【時間があれば取り組もう】 （難易度★★★：上級）</vt:lpstr>
      <vt:lpstr>【時間があれば取り組もう】 （難易度★★★：上級）</vt:lpstr>
      <vt:lpstr>【時間があれば取り組もう】 （難易度★★★：上級）</vt:lpstr>
      <vt:lpstr>【時間があれば取り組もう】 （難易度★★★：上級）</vt:lpstr>
      <vt:lpstr>完成！</vt:lpstr>
      <vt:lpstr>【こんなときは…】</vt:lpstr>
      <vt:lpstr>【こんなときは…】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令和3年度こども霞が関見学デー</dc:title>
  <dc:creator>国立国会図書館</dc:creator>
  <cp:lastModifiedBy>高橋　良平</cp:lastModifiedBy>
  <cp:revision>110</cp:revision>
  <dcterms:created xsi:type="dcterms:W3CDTF">2021-08-05T07:29:38Z</dcterms:created>
  <dcterms:modified xsi:type="dcterms:W3CDTF">2021-09-07T09:44:44Z</dcterms:modified>
</cp:coreProperties>
</file>